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6"/>
  </p:notesMasterIdLst>
  <p:sldIdLst>
    <p:sldId id="589" r:id="rId4"/>
    <p:sldId id="590" r:id="rId5"/>
    <p:sldId id="257" r:id="rId7"/>
    <p:sldId id="258" r:id="rId8"/>
    <p:sldId id="336" r:id="rId9"/>
    <p:sldId id="369" r:id="rId10"/>
    <p:sldId id="543" r:id="rId11"/>
    <p:sldId id="544" r:id="rId12"/>
    <p:sldId id="357" r:id="rId13"/>
    <p:sldId id="545" r:id="rId14"/>
    <p:sldId id="546" r:id="rId15"/>
    <p:sldId id="549" r:id="rId16"/>
    <p:sldId id="568" r:id="rId17"/>
    <p:sldId id="569" r:id="rId18"/>
    <p:sldId id="333" r:id="rId19"/>
    <p:sldId id="550" r:id="rId20"/>
    <p:sldId id="551" r:id="rId21"/>
    <p:sldId id="553" r:id="rId22"/>
    <p:sldId id="555" r:id="rId23"/>
    <p:sldId id="554" r:id="rId24"/>
    <p:sldId id="556" r:id="rId25"/>
    <p:sldId id="557" r:id="rId26"/>
    <p:sldId id="558" r:id="rId27"/>
    <p:sldId id="559" r:id="rId28"/>
    <p:sldId id="560" r:id="rId29"/>
    <p:sldId id="552" r:id="rId30"/>
    <p:sldId id="565" r:id="rId31"/>
    <p:sldId id="561" r:id="rId32"/>
    <p:sldId id="562" r:id="rId33"/>
    <p:sldId id="563" r:id="rId34"/>
    <p:sldId id="564" r:id="rId35"/>
    <p:sldId id="566" r:id="rId36"/>
    <p:sldId id="567" r:id="rId3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刘 佳元" initials="刘"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057" autoAdjust="0"/>
    <p:restoredTop sz="74510" autoAdjust="0"/>
  </p:normalViewPr>
  <p:slideViewPr>
    <p:cSldViewPr snapToGrid="0">
      <p:cViewPr>
        <p:scale>
          <a:sx n="75" d="100"/>
          <a:sy n="75" d="100"/>
        </p:scale>
        <p:origin x="1548" y="31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1" Type="http://schemas.openxmlformats.org/officeDocument/2006/relationships/commentAuthors" Target="commentAuthors.xml"/><Relationship Id="rId40" Type="http://schemas.openxmlformats.org/officeDocument/2006/relationships/tableStyles" Target="tableStyles.xml"/><Relationship Id="rId4" Type="http://schemas.openxmlformats.org/officeDocument/2006/relationships/slide" Target="slides/slide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image" Target="../media/image2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36F4B8-4F4B-4608-AF66-97A861C26C1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64EF37-BA04-408D-AFC2-8EFCD4F4115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7" name="幻灯片图像占位符 1"/>
          <p:cNvSpPr>
            <a:spLocks noGrp="1" noRot="1"/>
          </p:cNvSpPr>
          <p:nvPr>
            <p:ph type="sldImg"/>
          </p:nvPr>
        </p:nvSpPr>
        <p:spPr>
          <a:ln>
            <a:solidFill>
              <a:srgbClr val="000000"/>
            </a:solidFill>
          </a:ln>
        </p:spPr>
      </p:sp>
      <p:sp>
        <p:nvSpPr>
          <p:cNvPr id="39938" name="文本占位符 2"/>
          <p:cNvSpPr>
            <a:spLocks noGrp="1"/>
          </p:cNvSpPr>
          <p:nvPr>
            <p:ph type="body"/>
          </p:nvPr>
        </p:nvSpPr>
        <p:spPr/>
        <p:txBody>
          <a:bodyPr wrap="square" lIns="91440" tIns="45720" rIns="91440" bIns="45720" anchor="t"/>
          <a:p>
            <a:pPr lvl="0"/>
            <a:endParaRPr lang="zh-CN" altLang="en-US">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C6469AD-3B04-4C08-ACEB-B8D163213FA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、节水是保障水安全的必然选择</a:t>
            </a:r>
            <a:endParaRPr lang="zh-CN"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水是万物之母、生存之本、文明之源。我国水资源禀赋特点，总量丰富但人均占有量少，水资源时空分布不均，水资源与人口、土地、经济布局不匹配。中国特色社会主义进入新时代，我国社会主要矛盾已经转化为人民日益增长的美好生活需要和不平衡不充分的发展之间的矛盾。新时期水利仍然面临着水资源短缺、水生态损害、水环境污染严重等突出问题。</a:t>
            </a:r>
            <a:endParaRPr lang="zh-CN" altLang="zh-CN" sz="1200" kern="1200" dirty="0">
              <a:solidFill>
                <a:schemeClr val="tx1"/>
              </a:solidFill>
              <a:effectLst/>
              <a:latin typeface="+mn-lt"/>
              <a:ea typeface="+mn-ea"/>
              <a:cs typeface="+mn-cs"/>
            </a:endParaRPr>
          </a:p>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8C6469AD-3B04-4C08-ACEB-B8D163213FA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新老水问题交织在一起，使我国水安全形势面临严峻的挑战，部分区域已经出现水危机。习近平总书记强调，全党要大力增强水忧患意识、水危机意识，从全面建成小康社会、实现中华民族永续发展的战略高度，重视解决好水问题；当前的关键环节是节水，要从观念、意识、措施等各方面要把节水放在优先位置，明确提出了“节水优先、空间均衡、系统治理、两手发力”的治水思路。 </a:t>
            </a:r>
            <a:endParaRPr lang="zh-CN"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8C6469AD-3B04-4C08-ACEB-B8D163213FA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党中央、国务院高度重视节水工作,一直把节约用水作为稳增长、调结构、促改革、惠民生的一项重大举措，节水型社会建设取得明显成效。但长期以来节水工作完全靠政府推动，市场作用发挥不充分。表现为一是节水市场不发育，社会资本参与乏力。由于现行水价偏低，节水投入大，节水项目投资回报达不到社会平均投资回报率，无法吸引更多的社会投资，社会反应冷淡，市场力量推动节水减排的基础性作用未得到充分发挥。二是节水技术和产品推广效率低。社会上绝大多数节水企业只拥有一项或某一方面的专有节水技术，节水改造的系统性要求与节水技术产品、节水工艺的高度分散性之间的矛盾仍然无法解决。三是节水的长效运行机制不落地。用水户因节水改造资金难落实、价格倒逼机制未形成、监管机制没到位等原因导致节水积极性不高，节水内生动力不足。</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针对社会资本参与乏力、节水技术和产品推广效率低、节水的长效运行机制不落地等问题，借鉴合同能源管理经验，在开展合同节水专题研究及高校合同节水管理试点的基础上水利部提出了合同节水管理模式。这种新的节水服务模式为社会资本投入节水改造提供了有效激励，畅通了节水技术改造的资金渠道，调动了高校节水改造的积极性，从根本上激发了市场节水源动力，由过去的“要我节水”变成“我要节水”。</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合同节水管理内涵：合同节水模式是节水服务企业通过合同管理的方式，募集社会资本，集成运用先进适用的节水技术和产品，对用水单位指定项目进行节水技术改造，建立长效节水管理机制，以分享节水效益收回投资收益的新型市场化节水服务模式。</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合同节水管理运行机制：（</a:t>
            </a:r>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政府管理部门对用水户明确设立用水、节水减排目标，对用水户用水、节水实施考核和监督管理；通过政策扶持，引导鼓励社会力量积极投入节水改造服务，并对节水服务企业进行监管，推动节水服务产业良性发展。（</a:t>
            </a:r>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）用水户按照政府部门确定的用水指标，实施计划用水，节约用水，对未达到节水要求的项目委托节水服务企业实施节水改造。（</a:t>
            </a:r>
            <a:r>
              <a:rPr lang="en-US" altLang="zh-CN" sz="1200" kern="1200" dirty="0">
                <a:solidFill>
                  <a:schemeClr val="tx1"/>
                </a:solidFill>
                <a:effectLst/>
                <a:latin typeface="+mn-lt"/>
                <a:ea typeface="+mn-ea"/>
                <a:cs typeface="+mn-cs"/>
              </a:rPr>
              <a:t>3</a:t>
            </a:r>
            <a:r>
              <a:rPr lang="zh-CN" altLang="zh-CN" sz="1200" kern="1200" dirty="0">
                <a:solidFill>
                  <a:schemeClr val="tx1"/>
                </a:solidFill>
                <a:effectLst/>
                <a:latin typeface="+mn-lt"/>
                <a:ea typeface="+mn-ea"/>
                <a:cs typeface="+mn-cs"/>
              </a:rPr>
              <a:t>）节水服务企业通过与用水户签订合同，利用募集的社会资本，采用集成的综合节水技术为用水户提供节水服务，并从用水户减少的用水成本中收回投资和收益，获得政府节水减排的奖励基金。</a:t>
            </a:r>
            <a:endParaRPr lang="zh-CN" altLang="zh-CN" sz="1200" kern="1200" dirty="0">
              <a:solidFill>
                <a:schemeClr val="tx1"/>
              </a:solidFill>
              <a:effectLst/>
              <a:latin typeface="+mn-lt"/>
              <a:ea typeface="+mn-ea"/>
              <a:cs typeface="+mn-cs"/>
            </a:endParaRPr>
          </a:p>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合同节水管理主要在公共机构、公共建筑、高耗水工业、高耗水服务业四大重点领域推行，以及高效节水灌溉、供水管网漏损控制和水环境治理等其他领域。</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合同节水典型模式：节水效益分享型、节水效果保证型和用水费用托管型。这三大模式投资收益型式不同，所以决定了适用的行业和单位不同。</a:t>
            </a:r>
            <a:endParaRPr lang="zh-CN"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节水效益分享型是指节水服务企业和用水户按照合同约定的节水目标和分成比例收回投资成本、分享节水效益的模式。该模式作为合同节水管理的主要方式，适用于高用水行业、公共机构等大部分用水户。典型案例河北工程大学合同节水项目，项目投资</a:t>
            </a:r>
            <a:r>
              <a:rPr lang="en-US" altLang="zh-CN" sz="1200" kern="1200" dirty="0">
                <a:solidFill>
                  <a:schemeClr val="tx1"/>
                </a:solidFill>
                <a:effectLst/>
                <a:latin typeface="+mn-lt"/>
                <a:ea typeface="+mn-ea"/>
                <a:cs typeface="+mn-cs"/>
              </a:rPr>
              <a:t>958</a:t>
            </a:r>
            <a:r>
              <a:rPr lang="zh-CN" altLang="zh-CN" sz="1200" kern="1200" dirty="0">
                <a:solidFill>
                  <a:schemeClr val="tx1"/>
                </a:solidFill>
                <a:effectLst/>
                <a:latin typeface="+mn-lt"/>
                <a:ea typeface="+mn-ea"/>
                <a:cs typeface="+mn-cs"/>
              </a:rPr>
              <a:t>万元，合同期为</a:t>
            </a:r>
            <a:r>
              <a:rPr lang="en-US" altLang="zh-CN" sz="1200" kern="1200" dirty="0">
                <a:solidFill>
                  <a:schemeClr val="tx1"/>
                </a:solidFill>
                <a:effectLst/>
                <a:latin typeface="+mn-lt"/>
                <a:ea typeface="+mn-ea"/>
                <a:cs typeface="+mn-cs"/>
              </a:rPr>
              <a:t>6</a:t>
            </a:r>
            <a:r>
              <a:rPr lang="zh-CN" altLang="zh-CN" sz="1200" kern="1200" dirty="0">
                <a:solidFill>
                  <a:schemeClr val="tx1"/>
                </a:solidFill>
                <a:effectLst/>
                <a:latin typeface="+mn-lt"/>
                <a:ea typeface="+mn-ea"/>
                <a:cs typeface="+mn-cs"/>
              </a:rPr>
              <a:t>年，采用效益分享型模式，前三年节约的水费归节水公司所有，后三年节约水费由节水公司与学校按照节水收益</a:t>
            </a:r>
            <a:r>
              <a:rPr lang="en-US" altLang="zh-CN" sz="1200" kern="1200" dirty="0">
                <a:solidFill>
                  <a:schemeClr val="tx1"/>
                </a:solidFill>
                <a:effectLst/>
                <a:latin typeface="+mn-lt"/>
                <a:ea typeface="+mn-ea"/>
                <a:cs typeface="+mn-cs"/>
              </a:rPr>
              <a:t>80%</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70%</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50%</a:t>
            </a:r>
            <a:r>
              <a:rPr lang="zh-CN" altLang="zh-CN" sz="1200" kern="1200" dirty="0">
                <a:solidFill>
                  <a:schemeClr val="tx1"/>
                </a:solidFill>
                <a:effectLst/>
                <a:latin typeface="+mn-lt"/>
                <a:ea typeface="+mn-ea"/>
                <a:cs typeface="+mn-cs"/>
              </a:rPr>
              <a:t>分享，并从节约的水费中每年提取</a:t>
            </a:r>
            <a:r>
              <a:rPr lang="en-US" altLang="zh-CN" sz="1200" kern="1200" dirty="0">
                <a:solidFill>
                  <a:schemeClr val="tx1"/>
                </a:solidFill>
                <a:effectLst/>
                <a:latin typeface="+mn-lt"/>
                <a:ea typeface="+mn-ea"/>
                <a:cs typeface="+mn-cs"/>
              </a:rPr>
              <a:t>70</a:t>
            </a:r>
            <a:r>
              <a:rPr lang="zh-CN" altLang="zh-CN" sz="1200" kern="1200" dirty="0">
                <a:solidFill>
                  <a:schemeClr val="tx1"/>
                </a:solidFill>
                <a:effectLst/>
                <a:latin typeface="+mn-lt"/>
                <a:ea typeface="+mn-ea"/>
                <a:cs typeface="+mn-cs"/>
              </a:rPr>
              <a:t>万元作为运行维护费用，双方共同约定保证达到</a:t>
            </a:r>
            <a:r>
              <a:rPr lang="en-US" altLang="zh-CN" sz="1200" kern="1200" dirty="0">
                <a:solidFill>
                  <a:schemeClr val="tx1"/>
                </a:solidFill>
                <a:effectLst/>
                <a:latin typeface="+mn-lt"/>
                <a:ea typeface="+mn-ea"/>
                <a:cs typeface="+mn-cs"/>
              </a:rPr>
              <a:t>35%</a:t>
            </a:r>
            <a:r>
              <a:rPr lang="zh-CN" altLang="zh-CN" sz="1200" kern="1200" dirty="0">
                <a:solidFill>
                  <a:schemeClr val="tx1"/>
                </a:solidFill>
                <a:effectLst/>
                <a:latin typeface="+mn-lt"/>
                <a:ea typeface="+mn-ea"/>
                <a:cs typeface="+mn-cs"/>
              </a:rPr>
              <a:t>的节水率。</a:t>
            </a:r>
            <a:endParaRPr lang="zh-CN"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节水效果保证型是指节水服务企业与用水户签订节水效果保证合同，达到约定节水效果的，用水户支付节水改造费用，未达到约定节水效果的，由节水服务企业按合同对用水户进行补偿。该模式主要适用于生活服务业、企业日常改造、中小型公共建筑改造等周期较短、特殊水价、节水量较小、工程技术较为简单的用水户。如天津护仓河水环境治理项目，项目投资</a:t>
            </a:r>
            <a:r>
              <a:rPr lang="en-US" altLang="zh-CN" sz="1200" kern="1200" dirty="0">
                <a:solidFill>
                  <a:schemeClr val="tx1"/>
                </a:solidFill>
                <a:effectLst/>
                <a:latin typeface="+mn-lt"/>
                <a:ea typeface="+mn-ea"/>
                <a:cs typeface="+mn-cs"/>
              </a:rPr>
              <a:t>1543</a:t>
            </a:r>
            <a:r>
              <a:rPr lang="zh-CN" altLang="zh-CN" sz="1200" kern="1200" dirty="0">
                <a:solidFill>
                  <a:schemeClr val="tx1"/>
                </a:solidFill>
                <a:effectLst/>
                <a:latin typeface="+mn-lt"/>
                <a:ea typeface="+mn-ea"/>
                <a:cs typeface="+mn-cs"/>
              </a:rPr>
              <a:t>万元，合同期限</a:t>
            </a:r>
            <a:r>
              <a:rPr lang="en-US" altLang="zh-CN" sz="1200" kern="1200" dirty="0">
                <a:solidFill>
                  <a:schemeClr val="tx1"/>
                </a:solidFill>
                <a:effectLst/>
                <a:latin typeface="+mn-lt"/>
                <a:ea typeface="+mn-ea"/>
                <a:cs typeface="+mn-cs"/>
              </a:rPr>
              <a:t>4</a:t>
            </a:r>
            <a:r>
              <a:rPr lang="zh-CN" altLang="zh-CN" sz="1200" kern="1200" dirty="0">
                <a:solidFill>
                  <a:schemeClr val="tx1"/>
                </a:solidFill>
                <a:effectLst/>
                <a:latin typeface="+mn-lt"/>
                <a:ea typeface="+mn-ea"/>
                <a:cs typeface="+mn-cs"/>
              </a:rPr>
              <a:t>年。采用效果保证型合同节水管理模式，并与政府购买服务模式相结合，节水服务企业先期投入治理、达效付费、长效运行。项目治理期为</a:t>
            </a:r>
            <a:r>
              <a:rPr lang="en-US" altLang="zh-CN" sz="1200" kern="1200" dirty="0">
                <a:solidFill>
                  <a:schemeClr val="tx1"/>
                </a:solidFill>
                <a:effectLst/>
                <a:latin typeface="+mn-lt"/>
                <a:ea typeface="+mn-ea"/>
                <a:cs typeface="+mn-cs"/>
              </a:rPr>
              <a:t>2015</a:t>
            </a:r>
            <a:r>
              <a:rPr lang="zh-CN" altLang="zh-CN" sz="1200" kern="1200" dirty="0">
                <a:solidFill>
                  <a:schemeClr val="tx1"/>
                </a:solidFill>
                <a:effectLst/>
                <a:latin typeface="+mn-lt"/>
                <a:ea typeface="+mn-ea"/>
                <a:cs typeface="+mn-cs"/>
              </a:rPr>
              <a:t>年</a:t>
            </a:r>
            <a:r>
              <a:rPr lang="en-US" altLang="zh-CN" sz="1200" kern="1200" dirty="0">
                <a:solidFill>
                  <a:schemeClr val="tx1"/>
                </a:solidFill>
                <a:effectLst/>
                <a:latin typeface="+mn-lt"/>
                <a:ea typeface="+mn-ea"/>
                <a:cs typeface="+mn-cs"/>
              </a:rPr>
              <a:t>11</a:t>
            </a:r>
            <a:r>
              <a:rPr lang="zh-CN" altLang="zh-CN" sz="1200" kern="1200" dirty="0">
                <a:solidFill>
                  <a:schemeClr val="tx1"/>
                </a:solidFill>
                <a:effectLst/>
                <a:latin typeface="+mn-lt"/>
                <a:ea typeface="+mn-ea"/>
                <a:cs typeface="+mn-cs"/>
              </a:rPr>
              <a:t>月至</a:t>
            </a:r>
            <a:r>
              <a:rPr lang="en-US" altLang="zh-CN" sz="1200" kern="1200" dirty="0">
                <a:solidFill>
                  <a:schemeClr val="tx1"/>
                </a:solidFill>
                <a:effectLst/>
                <a:latin typeface="+mn-lt"/>
                <a:ea typeface="+mn-ea"/>
                <a:cs typeface="+mn-cs"/>
              </a:rPr>
              <a:t>2016</a:t>
            </a:r>
            <a:r>
              <a:rPr lang="zh-CN" altLang="zh-CN" sz="1200" kern="1200" dirty="0">
                <a:solidFill>
                  <a:schemeClr val="tx1"/>
                </a:solidFill>
                <a:effectLst/>
                <a:latin typeface="+mn-lt"/>
                <a:ea typeface="+mn-ea"/>
                <a:cs typeface="+mn-cs"/>
              </a:rPr>
              <a:t>年</a:t>
            </a:r>
            <a:r>
              <a:rPr lang="en-US" altLang="zh-CN" sz="1200" kern="1200" dirty="0">
                <a:solidFill>
                  <a:schemeClr val="tx1"/>
                </a:solidFill>
                <a:effectLst/>
                <a:latin typeface="+mn-lt"/>
                <a:ea typeface="+mn-ea"/>
                <a:cs typeface="+mn-cs"/>
              </a:rPr>
              <a:t>4</a:t>
            </a:r>
            <a:r>
              <a:rPr lang="zh-CN" altLang="zh-CN" sz="1200" kern="1200" dirty="0">
                <a:solidFill>
                  <a:schemeClr val="tx1"/>
                </a:solidFill>
                <a:effectLst/>
                <a:latin typeface="+mn-lt"/>
                <a:ea typeface="+mn-ea"/>
                <a:cs typeface="+mn-cs"/>
              </a:rPr>
              <a:t>月，</a:t>
            </a:r>
            <a:r>
              <a:rPr lang="en-US" altLang="zh-CN" sz="1200" kern="1200" dirty="0">
                <a:solidFill>
                  <a:schemeClr val="tx1"/>
                </a:solidFill>
                <a:effectLst/>
                <a:latin typeface="+mn-lt"/>
                <a:ea typeface="+mn-ea"/>
                <a:cs typeface="+mn-cs"/>
              </a:rPr>
              <a:t>2016</a:t>
            </a:r>
            <a:r>
              <a:rPr lang="zh-CN" altLang="zh-CN" sz="1200" kern="1200" dirty="0">
                <a:solidFill>
                  <a:schemeClr val="tx1"/>
                </a:solidFill>
                <a:effectLst/>
                <a:latin typeface="+mn-lt"/>
                <a:ea typeface="+mn-ea"/>
                <a:cs typeface="+mn-cs"/>
              </a:rPr>
              <a:t>年</a:t>
            </a:r>
            <a:r>
              <a:rPr lang="en-US" altLang="zh-CN" sz="1200" kern="1200" dirty="0">
                <a:solidFill>
                  <a:schemeClr val="tx1"/>
                </a:solidFill>
                <a:effectLst/>
                <a:latin typeface="+mn-lt"/>
                <a:ea typeface="+mn-ea"/>
                <a:cs typeface="+mn-cs"/>
              </a:rPr>
              <a:t>5</a:t>
            </a:r>
            <a:r>
              <a:rPr lang="zh-CN" altLang="zh-CN" sz="1200" kern="1200" dirty="0">
                <a:solidFill>
                  <a:schemeClr val="tx1"/>
                </a:solidFill>
                <a:effectLst/>
                <a:latin typeface="+mn-lt"/>
                <a:ea typeface="+mn-ea"/>
                <a:cs typeface="+mn-cs"/>
              </a:rPr>
              <a:t>月考核达标后，进入维护期。</a:t>
            </a:r>
            <a:endParaRPr lang="zh-CN"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用水费用托管型是指用水户委托节水服务企业进行供用水系统的运行管理和节水改造，并按照合同约定支付用水托管费用。该模式主要适用于酒店、商场等大型公共建筑和中小型供水企业。</a:t>
            </a:r>
            <a:endParaRPr lang="zh-CN"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在推广合同节水管理典型模式基础上，鼓励节水服务企业与用水户创新发展合同节水管理商业模式。</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节水效果保证型是指节水服务企业与用水户签订节水效果保证合同，达到约定节水效果的，用水户支付节水改造费用，未达到约定节水效果的，由节水服务企业按合同对用水户进行补偿。该模式主要适用于生活服务业、企业日常改造、中小型公共建筑改造等周期较短、特殊水价、节水量较小、工程技术较为简单的用水户。如天津护仓河水环境治理项目，项目投资</a:t>
            </a:r>
            <a:r>
              <a:rPr lang="en-US" altLang="zh-CN" sz="1200" kern="1200" dirty="0">
                <a:solidFill>
                  <a:schemeClr val="tx1"/>
                </a:solidFill>
                <a:effectLst/>
                <a:latin typeface="+mn-lt"/>
                <a:ea typeface="+mn-ea"/>
                <a:cs typeface="+mn-cs"/>
              </a:rPr>
              <a:t>1543</a:t>
            </a:r>
            <a:r>
              <a:rPr lang="zh-CN" altLang="zh-CN" sz="1200" kern="1200" dirty="0">
                <a:solidFill>
                  <a:schemeClr val="tx1"/>
                </a:solidFill>
                <a:effectLst/>
                <a:latin typeface="+mn-lt"/>
                <a:ea typeface="+mn-ea"/>
                <a:cs typeface="+mn-cs"/>
              </a:rPr>
              <a:t>万元，合同期限</a:t>
            </a:r>
            <a:r>
              <a:rPr lang="en-US" altLang="zh-CN" sz="1200" kern="1200" dirty="0">
                <a:solidFill>
                  <a:schemeClr val="tx1"/>
                </a:solidFill>
                <a:effectLst/>
                <a:latin typeface="+mn-lt"/>
                <a:ea typeface="+mn-ea"/>
                <a:cs typeface="+mn-cs"/>
              </a:rPr>
              <a:t>4</a:t>
            </a:r>
            <a:r>
              <a:rPr lang="zh-CN" altLang="zh-CN" sz="1200" kern="1200" dirty="0">
                <a:solidFill>
                  <a:schemeClr val="tx1"/>
                </a:solidFill>
                <a:effectLst/>
                <a:latin typeface="+mn-lt"/>
                <a:ea typeface="+mn-ea"/>
                <a:cs typeface="+mn-cs"/>
              </a:rPr>
              <a:t>年。采用效果保证型合同节水管理模式，并与政府购买服务模式相结合，节水服务企业先期投入治理、达效付费、长效运行。项目治理期为</a:t>
            </a:r>
            <a:r>
              <a:rPr lang="en-US" altLang="zh-CN" sz="1200" kern="1200" dirty="0">
                <a:solidFill>
                  <a:schemeClr val="tx1"/>
                </a:solidFill>
                <a:effectLst/>
                <a:latin typeface="+mn-lt"/>
                <a:ea typeface="+mn-ea"/>
                <a:cs typeface="+mn-cs"/>
              </a:rPr>
              <a:t>2015</a:t>
            </a:r>
            <a:r>
              <a:rPr lang="zh-CN" altLang="zh-CN" sz="1200" kern="1200" dirty="0">
                <a:solidFill>
                  <a:schemeClr val="tx1"/>
                </a:solidFill>
                <a:effectLst/>
                <a:latin typeface="+mn-lt"/>
                <a:ea typeface="+mn-ea"/>
                <a:cs typeface="+mn-cs"/>
              </a:rPr>
              <a:t>年</a:t>
            </a:r>
            <a:r>
              <a:rPr lang="en-US" altLang="zh-CN" sz="1200" kern="1200" dirty="0">
                <a:solidFill>
                  <a:schemeClr val="tx1"/>
                </a:solidFill>
                <a:effectLst/>
                <a:latin typeface="+mn-lt"/>
                <a:ea typeface="+mn-ea"/>
                <a:cs typeface="+mn-cs"/>
              </a:rPr>
              <a:t>11</a:t>
            </a:r>
            <a:r>
              <a:rPr lang="zh-CN" altLang="zh-CN" sz="1200" kern="1200" dirty="0">
                <a:solidFill>
                  <a:schemeClr val="tx1"/>
                </a:solidFill>
                <a:effectLst/>
                <a:latin typeface="+mn-lt"/>
                <a:ea typeface="+mn-ea"/>
                <a:cs typeface="+mn-cs"/>
              </a:rPr>
              <a:t>月至</a:t>
            </a:r>
            <a:r>
              <a:rPr lang="en-US" altLang="zh-CN" sz="1200" kern="1200" dirty="0">
                <a:solidFill>
                  <a:schemeClr val="tx1"/>
                </a:solidFill>
                <a:effectLst/>
                <a:latin typeface="+mn-lt"/>
                <a:ea typeface="+mn-ea"/>
                <a:cs typeface="+mn-cs"/>
              </a:rPr>
              <a:t>2016</a:t>
            </a:r>
            <a:r>
              <a:rPr lang="zh-CN" altLang="zh-CN" sz="1200" kern="1200" dirty="0">
                <a:solidFill>
                  <a:schemeClr val="tx1"/>
                </a:solidFill>
                <a:effectLst/>
                <a:latin typeface="+mn-lt"/>
                <a:ea typeface="+mn-ea"/>
                <a:cs typeface="+mn-cs"/>
              </a:rPr>
              <a:t>年</a:t>
            </a:r>
            <a:r>
              <a:rPr lang="en-US" altLang="zh-CN" sz="1200" kern="1200" dirty="0">
                <a:solidFill>
                  <a:schemeClr val="tx1"/>
                </a:solidFill>
                <a:effectLst/>
                <a:latin typeface="+mn-lt"/>
                <a:ea typeface="+mn-ea"/>
                <a:cs typeface="+mn-cs"/>
              </a:rPr>
              <a:t>4</a:t>
            </a:r>
            <a:r>
              <a:rPr lang="zh-CN" altLang="zh-CN" sz="1200" kern="1200" dirty="0">
                <a:solidFill>
                  <a:schemeClr val="tx1"/>
                </a:solidFill>
                <a:effectLst/>
                <a:latin typeface="+mn-lt"/>
                <a:ea typeface="+mn-ea"/>
                <a:cs typeface="+mn-cs"/>
              </a:rPr>
              <a:t>月，</a:t>
            </a:r>
            <a:r>
              <a:rPr lang="en-US" altLang="zh-CN" sz="1200" kern="1200" dirty="0">
                <a:solidFill>
                  <a:schemeClr val="tx1"/>
                </a:solidFill>
                <a:effectLst/>
                <a:latin typeface="+mn-lt"/>
                <a:ea typeface="+mn-ea"/>
                <a:cs typeface="+mn-cs"/>
              </a:rPr>
              <a:t>2016</a:t>
            </a:r>
            <a:r>
              <a:rPr lang="zh-CN" altLang="zh-CN" sz="1200" kern="1200" dirty="0">
                <a:solidFill>
                  <a:schemeClr val="tx1"/>
                </a:solidFill>
                <a:effectLst/>
                <a:latin typeface="+mn-lt"/>
                <a:ea typeface="+mn-ea"/>
                <a:cs typeface="+mn-cs"/>
              </a:rPr>
              <a:t>年</a:t>
            </a:r>
            <a:r>
              <a:rPr lang="en-US" altLang="zh-CN" sz="1200" kern="1200" dirty="0">
                <a:solidFill>
                  <a:schemeClr val="tx1"/>
                </a:solidFill>
                <a:effectLst/>
                <a:latin typeface="+mn-lt"/>
                <a:ea typeface="+mn-ea"/>
                <a:cs typeface="+mn-cs"/>
              </a:rPr>
              <a:t>5</a:t>
            </a:r>
            <a:r>
              <a:rPr lang="zh-CN" altLang="zh-CN" sz="1200" kern="1200" dirty="0">
                <a:solidFill>
                  <a:schemeClr val="tx1"/>
                </a:solidFill>
                <a:effectLst/>
                <a:latin typeface="+mn-lt"/>
                <a:ea typeface="+mn-ea"/>
                <a:cs typeface="+mn-cs"/>
              </a:rPr>
              <a:t>月考核达标后，进入维护期。</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用水费用托管型是指用水户委托节水服务企业进行供用水系统的运行管理和节水改造，并按照合同约定支付用水托管费用。该模式主要适用于酒店、商场等大型公共建筑和中小型供水企业</a:t>
            </a:r>
            <a:r>
              <a:rPr lang="zh-CN" altLang="zh-CN" sz="1200" kern="1200" dirty="0" smtClean="0">
                <a:solidFill>
                  <a:schemeClr val="tx1"/>
                </a:solidFill>
                <a:effectLst/>
                <a:latin typeface="+mn-lt"/>
                <a:ea typeface="+mn-ea"/>
                <a:cs typeface="+mn-cs"/>
              </a:rPr>
              <a:t>。</a:t>
            </a:r>
            <a:endParaRPr lang="en-US" altLang="zh-CN" sz="1200" kern="1200" dirty="0" smtClean="0">
              <a:solidFill>
                <a:schemeClr val="tx1"/>
              </a:solidFill>
              <a:effectLst/>
              <a:latin typeface="+mn-lt"/>
              <a:ea typeface="+mn-ea"/>
              <a:cs typeface="+mn-cs"/>
            </a:endParaRPr>
          </a:p>
          <a:p>
            <a:pPr lvl="0" indent="457200">
              <a:lnSpc>
                <a:spcPct val="150000"/>
              </a:lnSpc>
              <a:defRPr/>
            </a:pPr>
            <a:r>
              <a:rPr lang="zh-CN" altLang="en-US" sz="1200" b="1" dirty="0" smtClean="0">
                <a:latin typeface="微软雅黑" panose="020B0503020204020204" pitchFamily="34" charset="-122"/>
                <a:ea typeface="微软雅黑" panose="020B0503020204020204" pitchFamily="34" charset="-122"/>
              </a:rPr>
              <a:t>用水费用托管型典型案例</a:t>
            </a:r>
            <a:r>
              <a:rPr lang="en-US" altLang="zh-CN" sz="1200" b="1" dirty="0" smtClean="0">
                <a:latin typeface="微软雅黑" panose="020B0503020204020204" pitchFamily="34" charset="-122"/>
                <a:ea typeface="微软雅黑" panose="020B0503020204020204" pitchFamily="34" charset="-122"/>
              </a:rPr>
              <a:t>——</a:t>
            </a:r>
            <a:r>
              <a:rPr lang="zh-CN" altLang="en-US" sz="1200" b="1" dirty="0" smtClean="0">
                <a:latin typeface="微软雅黑" panose="020B0503020204020204" pitchFamily="34" charset="-122"/>
                <a:ea typeface="微软雅黑" panose="020B0503020204020204" pitchFamily="34" charset="-122"/>
              </a:rPr>
              <a:t>南京外国语学校仙林分校合同节水管理项目，合同期为期</a:t>
            </a:r>
            <a:r>
              <a:rPr lang="en-US" altLang="zh-CN" sz="1200" b="1" dirty="0" smtClean="0">
                <a:latin typeface="微软雅黑" panose="020B0503020204020204" pitchFamily="34" charset="-122"/>
                <a:ea typeface="微软雅黑" panose="020B0503020204020204" pitchFamily="34" charset="-122"/>
              </a:rPr>
              <a:t>10</a:t>
            </a:r>
            <a:r>
              <a:rPr lang="zh-CN" altLang="en-US" sz="1200" b="1" dirty="0" smtClean="0">
                <a:latin typeface="微软雅黑" panose="020B0503020204020204" pitchFamily="34" charset="-122"/>
                <a:ea typeface="微软雅黑" panose="020B0503020204020204" pitchFamily="34" charset="-122"/>
              </a:rPr>
              <a:t>年，合同总金额</a:t>
            </a:r>
            <a:r>
              <a:rPr lang="en-US" altLang="zh-CN" sz="1200" b="1" dirty="0" smtClean="0">
                <a:latin typeface="微软雅黑" panose="020B0503020204020204" pitchFamily="34" charset="-122"/>
                <a:ea typeface="微软雅黑" panose="020B0503020204020204" pitchFamily="34" charset="-122"/>
              </a:rPr>
              <a:t>950</a:t>
            </a:r>
            <a:r>
              <a:rPr lang="zh-CN" altLang="en-US" sz="1200" b="1" dirty="0" smtClean="0">
                <a:latin typeface="微软雅黑" panose="020B0503020204020204" pitchFamily="34" charset="-122"/>
                <a:ea typeface="微软雅黑" panose="020B0503020204020204" pitchFamily="34" charset="-122"/>
              </a:rPr>
              <a:t>万元，采用用水费用托管模式。合同签订后，学校每年支付节水服务企业</a:t>
            </a:r>
            <a:r>
              <a:rPr lang="en-US" altLang="zh-CN" sz="1200" b="1" dirty="0" smtClean="0">
                <a:latin typeface="微软雅黑" panose="020B0503020204020204" pitchFamily="34" charset="-122"/>
                <a:ea typeface="微软雅黑" panose="020B0503020204020204" pitchFamily="34" charset="-122"/>
              </a:rPr>
              <a:t>95</a:t>
            </a:r>
            <a:r>
              <a:rPr lang="zh-CN" altLang="en-US" sz="1200" b="1" dirty="0" smtClean="0">
                <a:latin typeface="微软雅黑" panose="020B0503020204020204" pitchFamily="34" charset="-122"/>
                <a:ea typeface="微软雅黑" panose="020B0503020204020204" pitchFamily="34" charset="-122"/>
              </a:rPr>
              <a:t>万元，与往年比学校每年节约</a:t>
            </a:r>
            <a:r>
              <a:rPr lang="en-US" altLang="zh-CN" sz="1200" b="1" dirty="0" smtClean="0">
                <a:latin typeface="微软雅黑" panose="020B0503020204020204" pitchFamily="34" charset="-122"/>
                <a:ea typeface="微软雅黑" panose="020B0503020204020204" pitchFamily="34" charset="-122"/>
              </a:rPr>
              <a:t>35.7</a:t>
            </a:r>
            <a:r>
              <a:rPr lang="zh-CN" altLang="en-US" sz="1200" b="1" dirty="0" smtClean="0">
                <a:latin typeface="微软雅黑" panose="020B0503020204020204" pitchFamily="34" charset="-122"/>
                <a:ea typeface="微软雅黑" panose="020B0503020204020204" pitchFamily="34" charset="-122"/>
              </a:rPr>
              <a:t>万元的综合用水成本；节水服务企业在服务期内全面管理校园用水情况，实行水费包干。</a:t>
            </a:r>
            <a:endParaRPr lang="zh-CN" altLang="en-US" sz="1200" b="1" dirty="0" smtClean="0">
              <a:latin typeface="微软雅黑" panose="020B0503020204020204" pitchFamily="34" charset="-122"/>
              <a:ea typeface="微软雅黑" panose="020B0503020204020204" pitchFamily="34" charset="-122"/>
            </a:endParaRPr>
          </a:p>
          <a:p>
            <a:r>
              <a:rPr lang="zh-CN" altLang="zh-CN" sz="1200" kern="1200" dirty="0" smtClean="0">
                <a:solidFill>
                  <a:schemeClr val="tx1"/>
                </a:solidFill>
                <a:effectLst/>
                <a:latin typeface="+mn-lt"/>
                <a:ea typeface="+mn-ea"/>
                <a:cs typeface="+mn-cs"/>
              </a:rPr>
              <a:t>在</a:t>
            </a:r>
            <a:r>
              <a:rPr lang="zh-CN" altLang="zh-CN" sz="1200" kern="1200" dirty="0">
                <a:solidFill>
                  <a:schemeClr val="tx1"/>
                </a:solidFill>
                <a:effectLst/>
                <a:latin typeface="+mn-lt"/>
                <a:ea typeface="+mn-ea"/>
                <a:cs typeface="+mn-cs"/>
              </a:rPr>
              <a:t>推广合同节水管理典型模式基础上，鼓励节水服务企业与用水户创新发展合同节水管理商业模式。</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2016年7月由国家发改委、水利部和国税总局联合印发《关于推进合同节水管理 促进节水服务产业发展的意见》（发改环资</a:t>
            </a:r>
            <a:r>
              <a:rPr lang="en-US" altLang="zh-CN" sz="1200" kern="1200" dirty="0">
                <a:solidFill>
                  <a:schemeClr val="tx1"/>
                </a:solidFill>
                <a:effectLst/>
                <a:latin typeface="+mn-lt"/>
                <a:ea typeface="+mn-ea"/>
                <a:cs typeface="+mn-cs"/>
              </a:rPr>
              <a:t>[2016]1629</a:t>
            </a:r>
            <a:r>
              <a:rPr lang="zh-CN" altLang="zh-CN" sz="1200" kern="1200" dirty="0">
                <a:solidFill>
                  <a:schemeClr val="tx1"/>
                </a:solidFill>
                <a:effectLst/>
                <a:latin typeface="+mn-lt"/>
                <a:ea typeface="+mn-ea"/>
                <a:cs typeface="+mn-cs"/>
              </a:rPr>
              <a:t>号，以下简称《意见》），《意见》明确了推行合同节水管理的发展目标、重点领域、典型模式，从加快推进制度创新和培育节水服务市场两大方面，提出了九项主要任务。</a:t>
            </a:r>
            <a:r>
              <a:rPr lang="zh-CN" altLang="zh-CN" sz="1200" b="1" kern="1200" dirty="0">
                <a:solidFill>
                  <a:schemeClr val="tx1"/>
                </a:solidFill>
                <a:effectLst/>
                <a:latin typeface="+mn-lt"/>
                <a:ea typeface="+mn-ea"/>
                <a:cs typeface="+mn-cs"/>
              </a:rPr>
              <a:t>明确符合条件的合同节水管理项目，可按相关政策享受税收优惠。</a:t>
            </a:r>
            <a:r>
              <a:rPr lang="zh-CN" altLang="zh-CN" sz="1200" kern="1200" dirty="0">
                <a:solidFill>
                  <a:schemeClr val="tx1"/>
                </a:solidFill>
                <a:effectLst/>
                <a:latin typeface="+mn-lt"/>
                <a:ea typeface="+mn-ea"/>
                <a:cs typeface="+mn-cs"/>
              </a:rPr>
              <a:t> </a:t>
            </a:r>
            <a:r>
              <a:rPr lang="zh-CN" altLang="zh-CN" sz="1200" b="1" kern="1200" dirty="0">
                <a:solidFill>
                  <a:schemeClr val="tx1"/>
                </a:solidFill>
                <a:effectLst/>
                <a:latin typeface="+mn-lt"/>
                <a:ea typeface="+mn-ea"/>
                <a:cs typeface="+mn-cs"/>
              </a:rPr>
              <a:t>各地、各有关部门要利用现有资金渠道和政策手段，对实施合同节水管理的项目予以支持。</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《中华人民共和国国民经济和社会发展第十三个五年规划纲要》明确实施全民节水行动，</a:t>
            </a:r>
            <a:r>
              <a:rPr lang="zh-CN" altLang="zh-CN" sz="1200" b="1" kern="1200" dirty="0">
                <a:solidFill>
                  <a:schemeClr val="tx1"/>
                </a:solidFill>
                <a:effectLst/>
                <a:latin typeface="+mn-lt"/>
                <a:ea typeface="+mn-ea"/>
                <a:cs typeface="+mn-cs"/>
              </a:rPr>
              <a:t>实施</a:t>
            </a:r>
            <a:r>
              <a:rPr lang="en-US" altLang="zh-CN" sz="1200" b="1" kern="1200" dirty="0">
                <a:solidFill>
                  <a:schemeClr val="tx1"/>
                </a:solidFill>
                <a:effectLst/>
                <a:latin typeface="+mn-lt"/>
                <a:ea typeface="+mn-ea"/>
                <a:cs typeface="+mn-cs"/>
              </a:rPr>
              <a:t>100</a:t>
            </a:r>
            <a:r>
              <a:rPr lang="zh-CN" altLang="zh-CN" sz="1200" b="1" kern="1200" dirty="0">
                <a:solidFill>
                  <a:schemeClr val="tx1"/>
                </a:solidFill>
                <a:effectLst/>
                <a:latin typeface="+mn-lt"/>
                <a:ea typeface="+mn-ea"/>
                <a:cs typeface="+mn-cs"/>
              </a:rPr>
              <a:t>个合同节水管理示范试点。</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kern="1200" dirty="0">
                <a:solidFill>
                  <a:schemeClr val="tx1"/>
                </a:solidFill>
                <a:effectLst/>
                <a:latin typeface="+mn-lt"/>
                <a:ea typeface="+mn-ea"/>
                <a:cs typeface="+mn-cs"/>
              </a:rPr>
              <a:t>2019</a:t>
            </a:r>
            <a:r>
              <a:rPr lang="zh-CN" altLang="zh-CN" sz="1200" kern="1200" dirty="0">
                <a:solidFill>
                  <a:schemeClr val="tx1"/>
                </a:solidFill>
                <a:effectLst/>
                <a:latin typeface="+mn-lt"/>
                <a:ea typeface="+mn-ea"/>
                <a:cs typeface="+mn-cs"/>
              </a:rPr>
              <a:t>年</a:t>
            </a:r>
            <a:r>
              <a:rPr lang="en-US" altLang="zh-CN" sz="1200" kern="1200" dirty="0">
                <a:solidFill>
                  <a:schemeClr val="tx1"/>
                </a:solidFill>
                <a:effectLst/>
                <a:latin typeface="+mn-lt"/>
                <a:ea typeface="+mn-ea"/>
                <a:cs typeface="+mn-cs"/>
              </a:rPr>
              <a:t>4</a:t>
            </a:r>
            <a:r>
              <a:rPr lang="zh-CN" altLang="zh-CN" sz="1200" kern="1200" dirty="0">
                <a:solidFill>
                  <a:schemeClr val="tx1"/>
                </a:solidFill>
                <a:effectLst/>
                <a:latin typeface="+mn-lt"/>
                <a:ea typeface="+mn-ea"/>
                <a:cs typeface="+mn-cs"/>
              </a:rPr>
              <a:t>月</a:t>
            </a:r>
            <a:r>
              <a:rPr lang="en-US" altLang="zh-CN" sz="1200" kern="1200" dirty="0">
                <a:solidFill>
                  <a:schemeClr val="tx1"/>
                </a:solidFill>
                <a:effectLst/>
                <a:latin typeface="+mn-lt"/>
                <a:ea typeface="+mn-ea"/>
                <a:cs typeface="+mn-cs"/>
              </a:rPr>
              <a:t>15</a:t>
            </a:r>
            <a:r>
              <a:rPr lang="zh-CN" altLang="zh-CN" sz="1200" kern="1200" dirty="0">
                <a:solidFill>
                  <a:schemeClr val="tx1"/>
                </a:solidFill>
                <a:effectLst/>
                <a:latin typeface="+mn-lt"/>
                <a:ea typeface="+mn-ea"/>
                <a:cs typeface="+mn-cs"/>
              </a:rPr>
              <a:t>日，国家发展改革委、水利部印发《国家节水行动方案》（发改环资规〔</a:t>
            </a:r>
            <a:r>
              <a:rPr lang="en-US" altLang="zh-CN" sz="1200" kern="1200" dirty="0">
                <a:solidFill>
                  <a:schemeClr val="tx1"/>
                </a:solidFill>
                <a:effectLst/>
                <a:latin typeface="+mn-lt"/>
                <a:ea typeface="+mn-ea"/>
                <a:cs typeface="+mn-cs"/>
              </a:rPr>
              <a:t>2019</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695</a:t>
            </a:r>
            <a:r>
              <a:rPr lang="zh-CN" altLang="zh-CN" sz="1200" kern="1200" dirty="0">
                <a:solidFill>
                  <a:schemeClr val="tx1"/>
                </a:solidFill>
                <a:effectLst/>
                <a:latin typeface="+mn-lt"/>
                <a:ea typeface="+mn-ea"/>
                <a:cs typeface="+mn-cs"/>
              </a:rPr>
              <a:t>号）提出“推动合同节水管理。创新市场服务模式，建立节水装备及产品的质量评级和市场准入制度、完善工业循环利用设施、集中建筑中水委托运营服务机制，在公共机构、公共建筑、高耗水工业、高耗水服务业、农业灌溉、供水管网漏损控制等领域，引导和推动合同节水管理。”</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b="1" kern="1200" dirty="0">
                <a:solidFill>
                  <a:schemeClr val="tx1"/>
                </a:solidFill>
                <a:effectLst/>
                <a:latin typeface="+mn-lt"/>
                <a:ea typeface="+mn-ea"/>
                <a:cs typeface="+mn-cs"/>
              </a:rPr>
              <a:t>一是制订了相关的技术标准。</a:t>
            </a:r>
            <a:r>
              <a:rPr lang="zh-CN" altLang="zh-CN" sz="1200" kern="1200" dirty="0">
                <a:solidFill>
                  <a:schemeClr val="tx1"/>
                </a:solidFill>
                <a:effectLst/>
                <a:latin typeface="+mn-lt"/>
                <a:ea typeface="+mn-ea"/>
                <a:cs typeface="+mn-cs"/>
              </a:rPr>
              <a:t>水利部牵头制订了《项目节水评估技术导则》（</a:t>
            </a:r>
            <a:r>
              <a:rPr lang="en-US" altLang="zh-CN" sz="1200" kern="1200" dirty="0">
                <a:solidFill>
                  <a:schemeClr val="tx1"/>
                </a:solidFill>
                <a:effectLst/>
                <a:latin typeface="+mn-lt"/>
                <a:ea typeface="+mn-ea"/>
                <a:cs typeface="+mn-cs"/>
              </a:rPr>
              <a:t>GB/T34147-2017)</a:t>
            </a:r>
            <a:r>
              <a:rPr lang="zh-CN" altLang="zh-CN" sz="1200" kern="1200" dirty="0">
                <a:solidFill>
                  <a:schemeClr val="tx1"/>
                </a:solidFill>
                <a:effectLst/>
                <a:latin typeface="+mn-lt"/>
                <a:ea typeface="+mn-ea"/>
                <a:cs typeface="+mn-cs"/>
              </a:rPr>
              <a:t>、《项目节水量计算导则》（</a:t>
            </a:r>
            <a:r>
              <a:rPr lang="en-US" altLang="zh-CN" sz="1200" kern="1200" dirty="0">
                <a:solidFill>
                  <a:schemeClr val="tx1"/>
                </a:solidFill>
                <a:effectLst/>
                <a:latin typeface="+mn-lt"/>
                <a:ea typeface="+mn-ea"/>
                <a:cs typeface="+mn-cs"/>
              </a:rPr>
              <a:t>GB/T34148-2017)</a:t>
            </a:r>
            <a:r>
              <a:rPr lang="zh-CN" altLang="zh-CN" sz="1200" kern="1200" dirty="0">
                <a:solidFill>
                  <a:schemeClr val="tx1"/>
                </a:solidFill>
                <a:effectLst/>
                <a:latin typeface="+mn-lt"/>
                <a:ea typeface="+mn-ea"/>
                <a:cs typeface="+mn-cs"/>
              </a:rPr>
              <a:t>、《合同节水管理技术通则》（（</a:t>
            </a:r>
            <a:r>
              <a:rPr lang="en-US" altLang="zh-CN" sz="1200" kern="1200" dirty="0">
                <a:solidFill>
                  <a:schemeClr val="tx1"/>
                </a:solidFill>
                <a:effectLst/>
                <a:latin typeface="+mn-lt"/>
                <a:ea typeface="+mn-ea"/>
                <a:cs typeface="+mn-cs"/>
              </a:rPr>
              <a:t>GB/T34149-2017)</a:t>
            </a:r>
            <a:r>
              <a:rPr lang="zh-CN" altLang="zh-CN" sz="1200" kern="1200" dirty="0">
                <a:solidFill>
                  <a:schemeClr val="tx1"/>
                </a:solidFill>
                <a:effectLst/>
                <a:latin typeface="+mn-lt"/>
                <a:ea typeface="+mn-ea"/>
                <a:cs typeface="+mn-cs"/>
              </a:rPr>
              <a:t>三项国标及《公共机构合同节水管理项目实施导则》（</a:t>
            </a:r>
            <a:r>
              <a:rPr lang="en-US" altLang="zh-CN" sz="1200" kern="1200" dirty="0">
                <a:solidFill>
                  <a:schemeClr val="tx1"/>
                </a:solidFill>
                <a:effectLst/>
                <a:latin typeface="+mn-lt"/>
                <a:ea typeface="+mn-ea"/>
                <a:cs typeface="+mn-cs"/>
              </a:rPr>
              <a:t>T/CHES20-2018)</a:t>
            </a:r>
            <a:r>
              <a:rPr lang="zh-CN" altLang="zh-CN" sz="1200" kern="1200" dirty="0">
                <a:solidFill>
                  <a:schemeClr val="tx1"/>
                </a:solidFill>
                <a:effectLst/>
                <a:latin typeface="+mn-lt"/>
                <a:ea typeface="+mn-ea"/>
                <a:cs typeface="+mn-cs"/>
              </a:rPr>
              <a:t>、《高校合同节水项目实施导则》两项团标，作为支撑实施合同节水管理的技术文件。</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b="1" kern="1200" dirty="0">
                <a:solidFill>
                  <a:schemeClr val="tx1"/>
                </a:solidFill>
                <a:effectLst/>
                <a:latin typeface="+mn-lt"/>
                <a:ea typeface="+mn-ea"/>
                <a:cs typeface="+mn-cs"/>
              </a:rPr>
              <a:t>二是广泛开展政策宣贯和研讨。</a:t>
            </a:r>
            <a:r>
              <a:rPr lang="zh-CN" altLang="zh-CN" sz="1200" kern="1200" dirty="0">
                <a:solidFill>
                  <a:schemeClr val="tx1"/>
                </a:solidFill>
                <a:effectLst/>
                <a:latin typeface="+mn-lt"/>
                <a:ea typeface="+mn-ea"/>
                <a:cs typeface="+mn-cs"/>
              </a:rPr>
              <a:t>《意见》出台后，水利部组织开展了《意见》的解读与宣贯，通过人民日报、中国水利报社等主流媒体对合同节水管理试点项目进行了深度跟踪报道。</a:t>
            </a:r>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kern="1200" dirty="0">
                <a:solidFill>
                  <a:schemeClr val="tx1"/>
                </a:solidFill>
                <a:effectLst/>
                <a:latin typeface="+mn-lt"/>
                <a:ea typeface="+mn-ea"/>
                <a:cs typeface="+mn-cs"/>
              </a:rPr>
              <a:t>2018</a:t>
            </a:r>
            <a:r>
              <a:rPr lang="zh-CN" altLang="zh-CN" sz="1200" kern="1200" dirty="0">
                <a:solidFill>
                  <a:schemeClr val="tx1"/>
                </a:solidFill>
                <a:effectLst/>
                <a:latin typeface="+mn-lt"/>
                <a:ea typeface="+mn-ea"/>
                <a:cs typeface="+mn-cs"/>
              </a:rPr>
              <a:t>年</a:t>
            </a:r>
            <a:r>
              <a:rPr lang="en-US" altLang="zh-CN" sz="1200" kern="1200" dirty="0">
                <a:solidFill>
                  <a:schemeClr val="tx1"/>
                </a:solidFill>
                <a:effectLst/>
                <a:latin typeface="+mn-lt"/>
                <a:ea typeface="+mn-ea"/>
                <a:cs typeface="+mn-cs"/>
              </a:rPr>
              <a:t>12</a:t>
            </a:r>
            <a:r>
              <a:rPr lang="zh-CN" altLang="zh-CN" sz="1200" kern="1200" dirty="0">
                <a:solidFill>
                  <a:schemeClr val="tx1"/>
                </a:solidFill>
                <a:effectLst/>
                <a:latin typeface="+mn-lt"/>
                <a:ea typeface="+mn-ea"/>
                <a:cs typeface="+mn-cs"/>
              </a:rPr>
              <a:t>月水利部在上海召开了合同节水管理交流研讨会，</a:t>
            </a:r>
            <a:r>
              <a:rPr lang="en-US" altLang="zh-CN" sz="1200" kern="1200" dirty="0">
                <a:solidFill>
                  <a:schemeClr val="tx1"/>
                </a:solidFill>
                <a:effectLst/>
                <a:latin typeface="+mn-lt"/>
                <a:ea typeface="+mn-ea"/>
                <a:cs typeface="+mn-cs"/>
              </a:rPr>
              <a:t>2019</a:t>
            </a:r>
            <a:r>
              <a:rPr lang="zh-CN" altLang="zh-CN" sz="1200" kern="1200" dirty="0">
                <a:solidFill>
                  <a:schemeClr val="tx1"/>
                </a:solidFill>
                <a:effectLst/>
                <a:latin typeface="+mn-lt"/>
                <a:ea typeface="+mn-ea"/>
                <a:cs typeface="+mn-cs"/>
              </a:rPr>
              <a:t>年</a:t>
            </a:r>
            <a:r>
              <a:rPr lang="en-US" altLang="zh-CN" sz="1200" kern="1200" dirty="0">
                <a:solidFill>
                  <a:schemeClr val="tx1"/>
                </a:solidFill>
                <a:effectLst/>
                <a:latin typeface="+mn-lt"/>
                <a:ea typeface="+mn-ea"/>
                <a:cs typeface="+mn-cs"/>
              </a:rPr>
              <a:t>3</a:t>
            </a:r>
            <a:r>
              <a:rPr lang="zh-CN" altLang="zh-CN" sz="1200" kern="1200" dirty="0">
                <a:solidFill>
                  <a:schemeClr val="tx1"/>
                </a:solidFill>
                <a:effectLst/>
                <a:latin typeface="+mn-lt"/>
                <a:ea typeface="+mn-ea"/>
                <a:cs typeface="+mn-cs"/>
              </a:rPr>
              <a:t>月在河北工程大学举办了合同节水管理现场交流会。水行政主管部门、用水户、节水服务企业及特邀专家等通过交流研讨合同节水管理项目经验，进一步提高了认识，为各地开展高校合同节水提供了借鉴</a:t>
            </a:r>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2019</a:t>
            </a:r>
            <a:r>
              <a:rPr lang="zh-CN" altLang="en-US" sz="1200" kern="1200" dirty="0">
                <a:solidFill>
                  <a:schemeClr val="tx1"/>
                </a:solidFill>
                <a:effectLst/>
                <a:latin typeface="+mn-lt"/>
                <a:ea typeface="+mn-ea"/>
                <a:cs typeface="+mn-cs"/>
              </a:rPr>
              <a:t>年</a:t>
            </a:r>
            <a:r>
              <a:rPr lang="en-US" altLang="zh-CN" sz="1200" kern="1200" dirty="0">
                <a:solidFill>
                  <a:schemeClr val="tx1"/>
                </a:solidFill>
                <a:effectLst/>
                <a:latin typeface="+mn-lt"/>
                <a:ea typeface="+mn-ea"/>
                <a:cs typeface="+mn-cs"/>
              </a:rPr>
              <a:t>11</a:t>
            </a:r>
            <a:r>
              <a:rPr lang="zh-CN" altLang="en-US" sz="1200" kern="1200" dirty="0">
                <a:solidFill>
                  <a:schemeClr val="tx1"/>
                </a:solidFill>
                <a:effectLst/>
                <a:latin typeface="+mn-lt"/>
                <a:ea typeface="+mn-ea"/>
                <a:cs typeface="+mn-cs"/>
              </a:rPr>
              <a:t>月在北京召开标准宣贯会，解读</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高校合同节水项目实施导则</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三是</a:t>
            </a:r>
            <a:r>
              <a:rPr lang="zh-CN" altLang="zh-CN" sz="1200" b="1" kern="1200" dirty="0">
                <a:solidFill>
                  <a:schemeClr val="tx1"/>
                </a:solidFill>
                <a:effectLst/>
                <a:latin typeface="+mn-lt"/>
                <a:ea typeface="+mn-ea"/>
                <a:cs typeface="+mn-cs"/>
              </a:rPr>
              <a:t>推动开展合同节水试点。</a:t>
            </a:r>
            <a:r>
              <a:rPr lang="zh-CN" altLang="zh-CN" sz="1200" kern="1200" dirty="0">
                <a:solidFill>
                  <a:schemeClr val="tx1"/>
                </a:solidFill>
                <a:effectLst/>
                <a:latin typeface="+mn-lt"/>
                <a:ea typeface="+mn-ea"/>
                <a:cs typeface="+mn-cs"/>
              </a:rPr>
              <a:t>据不完全统计，截止2018年底，天津、河北等16个省在公共机构（学校、医院、办公场所）、高耗水工业、水环境治理、供水管网漏损治理、农业节水灌溉等领域实施了62项合同节水项目，社会资本投资超过了2亿元。从合同节水实施的领域看，公共机构领域46个，高耗水工业领域5个，水环境治理领域2个，节水灌溉领域2个，城市供水管网漏损治理领域6个。公共机构领域46个项目中高校合同节水项目27个，占一半以上。</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2019</a:t>
            </a:r>
            <a:r>
              <a:rPr lang="zh-CN" altLang="zh-CN" sz="1200" kern="1200" dirty="0">
                <a:solidFill>
                  <a:schemeClr val="tx1"/>
                </a:solidFill>
                <a:effectLst/>
                <a:latin typeface="+mn-lt"/>
                <a:ea typeface="+mn-ea"/>
                <a:cs typeface="+mn-cs"/>
              </a:rPr>
              <a:t>年水利部选择高校合同节水管理作为突破口，将高校作为推动开展合同节水管理的首选。鄂竟平部长在</a:t>
            </a:r>
            <a:r>
              <a:rPr lang="en-US" altLang="zh-CN" sz="1200" kern="1200" dirty="0">
                <a:solidFill>
                  <a:schemeClr val="tx1"/>
                </a:solidFill>
                <a:effectLst/>
                <a:latin typeface="+mn-lt"/>
                <a:ea typeface="+mn-ea"/>
                <a:cs typeface="+mn-cs"/>
              </a:rPr>
              <a:t>2019</a:t>
            </a:r>
            <a:r>
              <a:rPr lang="zh-CN" altLang="zh-CN" sz="1200" kern="1200" dirty="0">
                <a:solidFill>
                  <a:schemeClr val="tx1"/>
                </a:solidFill>
                <a:effectLst/>
                <a:latin typeface="+mn-lt"/>
                <a:ea typeface="+mn-ea"/>
                <a:cs typeface="+mn-cs"/>
              </a:rPr>
              <a:t>年全国水利工作会议上部署水利工作，在打好节约用水攻坚战要重点抓好的工作中，明确提出“打造一个亮点，就是实施高校合同节水；会同教育部等部门，制定颁布节水型高校评价标准，通过合同节水引入社会资本加大投入，尽快建成节水型高校。”目前，初步统计在高校领域实施合同项目已经超过</a:t>
            </a:r>
            <a:r>
              <a:rPr lang="en-US" altLang="zh-CN" sz="1200" kern="1200" dirty="0">
                <a:solidFill>
                  <a:schemeClr val="tx1"/>
                </a:solidFill>
                <a:effectLst/>
                <a:latin typeface="+mn-lt"/>
                <a:ea typeface="+mn-ea"/>
                <a:cs typeface="+mn-cs"/>
              </a:rPr>
              <a:t>60</a:t>
            </a:r>
            <a:r>
              <a:rPr lang="zh-CN" altLang="zh-CN" sz="1200" kern="1200" dirty="0">
                <a:solidFill>
                  <a:schemeClr val="tx1"/>
                </a:solidFill>
                <a:effectLst/>
                <a:latin typeface="+mn-lt"/>
                <a:ea typeface="+mn-ea"/>
                <a:cs typeface="+mn-cs"/>
              </a:rPr>
              <a:t>个，投资额近</a:t>
            </a:r>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亿元，实现节水量</a:t>
            </a:r>
            <a:r>
              <a:rPr lang="en-US" altLang="zh-CN" sz="1200" kern="1200" dirty="0">
                <a:solidFill>
                  <a:schemeClr val="tx1"/>
                </a:solidFill>
                <a:effectLst/>
                <a:latin typeface="+mn-lt"/>
                <a:ea typeface="+mn-ea"/>
                <a:cs typeface="+mn-cs"/>
              </a:rPr>
              <a:t>8300</a:t>
            </a:r>
            <a:r>
              <a:rPr lang="zh-CN" altLang="zh-CN" sz="1200" kern="1200" dirty="0">
                <a:solidFill>
                  <a:schemeClr val="tx1"/>
                </a:solidFill>
                <a:effectLst/>
                <a:latin typeface="+mn-lt"/>
                <a:ea typeface="+mn-ea"/>
                <a:cs typeface="+mn-cs"/>
              </a:rPr>
              <a:t>多万方。</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合同节水管理具有广阔的发展潜力和推广价值。河北工程大学节水技术改造完成后节水率达46%以上，按现行水价和节水量测算，节水服务企业三年就可以收回投资成本。盐城工业职业技术学院学生浴室合同节水项目完成后节水率达到</a:t>
            </a:r>
            <a:r>
              <a:rPr lang="en-US" altLang="zh-CN" sz="1200" kern="1200" dirty="0">
                <a:solidFill>
                  <a:schemeClr val="tx1"/>
                </a:solidFill>
                <a:effectLst/>
                <a:latin typeface="+mn-lt"/>
                <a:ea typeface="+mn-ea"/>
                <a:cs typeface="+mn-cs"/>
              </a:rPr>
              <a:t>55%</a:t>
            </a:r>
            <a:r>
              <a:rPr lang="zh-CN" altLang="zh-CN" sz="1200" kern="1200" dirty="0">
                <a:solidFill>
                  <a:schemeClr val="tx1"/>
                </a:solidFill>
                <a:effectLst/>
                <a:latin typeface="+mn-lt"/>
                <a:ea typeface="+mn-ea"/>
                <a:cs typeface="+mn-cs"/>
              </a:rPr>
              <a:t>。高校和节水服务企业取得了双赢，社会、经济和环境效益显著，成为“节水优先”和“两手发力”结合的经典案例。</a:t>
            </a:r>
            <a:endParaRPr lang="zh-CN"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合同节水管理需要政府引导推动。合同节水管理是将市场机制运用于节水管理的一种创新模式。当前仍然存在一些突出问题亟待解决。如节水效果不确定因素多，由于项目回报期长，节水服务企业不仅承担着技术风险，还承担着资金风险、信用风险，以及用水户经营不善、效益无法实现回报的风险；现行水价偏低，融资难，激励优惠政策不落地，节水投入与收益不成比例，社会资本参与节水的积极性不高；对供水公司、灌区、公共机构等用水大户，节水与单位效益不直接挂钩，缺少节水动力；配套制度与节水服务体系不完善，示范试点单薄等问题。需要结合实际，完善相关政策，研究出台省市级地方就高校等公共机构实施合同节水管理的细则政策，明确公共机构节水项目改造操作、合同节水管理实施费用支付及税费奖补等依据。</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合同节水管理需要政府引导推动。合同节水管理是将市场机制运用于节水管理的一种创新模式。当前仍然存在一些突出问题亟待解决。如节水效果不确定因素多，由于项目回报期长，节水服务企业不仅承担着技术风险，还承担着资金风险、信用风险，以及用水户经营不善、效益无法实现回报的风险；现行水价偏低，融资难，激励优惠政策不落地，节水投入与收益不成比例，社会资本参与节水的积极性不高；对供水公司、灌区、公共机构等用水大户，节水与单位效益不直接挂钩，缺少节水动力；配套制度与节水服务体系不完善，示范试点单薄等问题。需要结合实际，完善相关政策，研究出台省市级地方就高校等公共机构实施合同节水管理的细则政策，明确公共机构节水项目改造操作、合同节水管理实施费用支付及税费奖补等依据。</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下一步将着力从以下几方面推进合同节水管理：</a:t>
            </a:r>
            <a:endParaRPr lang="zh-CN"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一是加大宣传推动力度。通过网络媒体、报刊杂志、交流研讨等多种形式加大宣传引导力度，提高全社会对合同节水管理的认知度和认同感，增强全民节水意识。明年将进一步加大对《节水型高校评价标准》、《高校合同节水项目实施导则》两项团标的宣贯力度，推动在高校领域实施合同节水。</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二是严格用水监管。进一步完善用水计量设施，加强计划用水与定额管理，严格用水总量控制和用水考核，增加用水户节水的内生动力。</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三是积极推动开展试点。推动在高校、公共管网、高效节水灌溉、水环境治理等领域开展试点示范。总结试点模式，进行典型案例汇编，以点带面推进合同节水管理模式在重点领域的实施。</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四是开展合同节水管理配套制度研究及相关标准的制定。围绕合同节水量参与水权交易、合同节水管理制度体系及节水奖励机制、第三方技术评估制度等开展研究探索，完善相关配套制度，加强外部约束和激励，激发节水内生动力。继续发布《节水先进技术（产品）推广目录》，完善相关技术标准，用于指导生产实践。</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五是完善行业自律机制。编制节水装备及产品的质量评级技术方案。充分利用合同节水管理专委会平台，建立完善行业自律机制，制定节水服务企业信用体系建设方案，开展优秀节水技术及节水产品评选活动，推动节水服务产业有序发展。积极推动建立信息共享平台，加速先进适用节水技术与市场对接，进一步引领带动节水服务市场。</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我相信，在各级领导的重视和有关部门推动下，在我们各方参与和支持下，合同节水管理模式一定会在各行业、各领域落地生根，在加快推进节水型社会和生态文明建设进程中发挥更大的作用。</a:t>
            </a:r>
            <a:endParaRPr lang="zh-CN" altLang="zh-CN" sz="1200" kern="1200" dirty="0">
              <a:solidFill>
                <a:schemeClr val="tx1"/>
              </a:solidFill>
              <a:effectLst/>
              <a:latin typeface="+mn-lt"/>
              <a:ea typeface="+mn-ea"/>
              <a:cs typeface="+mn-cs"/>
            </a:endParaRPr>
          </a:p>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5064EF37-BA04-408D-AFC2-8EFCD4F4115F}"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以上内容，如有不当之处，望各位多提宝贵意见和建议，也欢迎大家今后多来综合事业局交流和指导工作。最后预祝本次会议取得圆满成功。</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64EF37-BA04-408D-AFC2-8EFCD4F4115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5.xml"/><Relationship Id="rId8" Type="http://schemas.openxmlformats.org/officeDocument/2006/relationships/tags" Target="../tags/tag4.xml"/><Relationship Id="rId7" Type="http://schemas.openxmlformats.org/officeDocument/2006/relationships/image" Target="../media/image5.png"/><Relationship Id="rId6" Type="http://schemas.openxmlformats.org/officeDocument/2006/relationships/tags" Target="../tags/tag3.xml"/><Relationship Id="rId5" Type="http://schemas.openxmlformats.org/officeDocument/2006/relationships/image" Target="../media/image4.png"/><Relationship Id="rId4" Type="http://schemas.openxmlformats.org/officeDocument/2006/relationships/tags" Target="../tags/tag2.xml"/><Relationship Id="rId3" Type="http://schemas.openxmlformats.org/officeDocument/2006/relationships/image" Target="../media/image3.png"/><Relationship Id="rId2" Type="http://schemas.openxmlformats.org/officeDocument/2006/relationships/tags" Target="../tags/tag1.xml"/><Relationship Id="rId10" Type="http://schemas.openxmlformats.org/officeDocument/2006/relationships/tags" Target="../tags/tag6.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image" Target="../media/image6.png"/><Relationship Id="rId2" Type="http://schemas.openxmlformats.org/officeDocument/2006/relationships/tags" Target="../tags/tag7.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image" Target="../media/image3.png"/><Relationship Id="rId2" Type="http://schemas.openxmlformats.org/officeDocument/2006/relationships/tags" Target="../tags/tag11.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image" Target="../media/image8.png"/><Relationship Id="rId4" Type="http://schemas.openxmlformats.org/officeDocument/2006/relationships/tags" Target="../tags/tag16.xml"/><Relationship Id="rId3" Type="http://schemas.openxmlformats.org/officeDocument/2006/relationships/image" Target="../media/image7.png"/><Relationship Id="rId2" Type="http://schemas.openxmlformats.org/officeDocument/2006/relationships/tags" Target="../tags/tag15.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image" Target="../media/image7.png"/><Relationship Id="rId4" Type="http://schemas.openxmlformats.org/officeDocument/2006/relationships/tags" Target="../tags/tag21.xml"/><Relationship Id="rId3" Type="http://schemas.openxmlformats.org/officeDocument/2006/relationships/image" Target="../media/image8.png"/><Relationship Id="rId2" Type="http://schemas.openxmlformats.org/officeDocument/2006/relationships/tags" Target="../tags/tag20.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image" Target="../media/image10.png"/><Relationship Id="rId4" Type="http://schemas.openxmlformats.org/officeDocument/2006/relationships/tags" Target="../tags/tag26.xml"/><Relationship Id="rId3" Type="http://schemas.openxmlformats.org/officeDocument/2006/relationships/image" Target="../media/image9.png"/><Relationship Id="rId2" Type="http://schemas.openxmlformats.org/officeDocument/2006/relationships/tags" Target="../tags/tag25.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image" Target="../media/image11.png"/><Relationship Id="rId2" Type="http://schemas.openxmlformats.org/officeDocument/2006/relationships/tags" Target="../tags/tag36.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44.xml"/><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image" Target="../media/image11.png"/><Relationship Id="rId4" Type="http://schemas.openxmlformats.org/officeDocument/2006/relationships/tags" Target="../tags/tag41.xml"/><Relationship Id="rId3" Type="http://schemas.openxmlformats.org/officeDocument/2006/relationships/image" Target="../media/image12.png"/><Relationship Id="rId2" Type="http://schemas.openxmlformats.org/officeDocument/2006/relationships/tags" Target="../tags/tag40.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 Id="rId3" Type="http://schemas.openxmlformats.org/officeDocument/2006/relationships/image" Target="../media/image3.png"/><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53.xml"/><Relationship Id="rId8" Type="http://schemas.openxmlformats.org/officeDocument/2006/relationships/tags" Target="../tags/tag52.xml"/><Relationship Id="rId7" Type="http://schemas.openxmlformats.org/officeDocument/2006/relationships/image" Target="../media/image4.png"/><Relationship Id="rId6" Type="http://schemas.openxmlformats.org/officeDocument/2006/relationships/tags" Target="../tags/tag51.xml"/><Relationship Id="rId5" Type="http://schemas.openxmlformats.org/officeDocument/2006/relationships/image" Target="../media/image3.png"/><Relationship Id="rId4" Type="http://schemas.openxmlformats.org/officeDocument/2006/relationships/tags" Target="../tags/tag50.xml"/><Relationship Id="rId3" Type="http://schemas.openxmlformats.org/officeDocument/2006/relationships/image" Target="../media/image13.png"/><Relationship Id="rId2" Type="http://schemas.openxmlformats.org/officeDocument/2006/relationships/tags" Target="../tags/tag49.xml"/><Relationship Id="rId10" Type="http://schemas.openxmlformats.org/officeDocument/2006/relationships/tags" Target="../tags/tag54.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image" Target="../media/image14.png"/><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7" Type="http://schemas.openxmlformats.org/officeDocument/2006/relationships/tags" Target="../tags/tag63.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image" Target="../media/image15.png"/><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image" Target="../media/image11.png"/><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image" Target="../media/image11.png"/><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7" Type="http://schemas.openxmlformats.org/officeDocument/2006/relationships/tags" Target="../tags/tag78.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3" Type="http://schemas.openxmlformats.org/officeDocument/2006/relationships/image" Target="../media/image16.png"/><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7" Type="http://schemas.openxmlformats.org/officeDocument/2006/relationships/tags" Target="../tags/tag83.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3" Type="http://schemas.openxmlformats.org/officeDocument/2006/relationships/image" Target="../media/image17.png"/><Relationship Id="rId2" Type="http://schemas.openxmlformats.org/officeDocument/2006/relationships/tags" Target="../tags/tag79.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89.xml"/><Relationship Id="rId8" Type="http://schemas.openxmlformats.org/officeDocument/2006/relationships/tags" Target="../tags/tag88.xml"/><Relationship Id="rId7" Type="http://schemas.openxmlformats.org/officeDocument/2006/relationships/tags" Target="../tags/tag87.xml"/><Relationship Id="rId6" Type="http://schemas.openxmlformats.org/officeDocument/2006/relationships/image" Target="../media/image19.png"/><Relationship Id="rId5" Type="http://schemas.openxmlformats.org/officeDocument/2006/relationships/tags" Target="../tags/tag86.xml"/><Relationship Id="rId4" Type="http://schemas.openxmlformats.org/officeDocument/2006/relationships/image" Target="../media/image18.png"/><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33D40A7F-8AB5-4522-8271-B9A8B07EAD0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3F27AD-6279-49CA-94DA-C3B805CA0F15}"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3D40A7F-8AB5-4522-8271-B9A8B07EAD0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3F27AD-6279-49CA-94DA-C3B805CA0F15}"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33D40A7F-8AB5-4522-8271-B9A8B07EAD0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3F27AD-6279-49CA-94DA-C3B805CA0F15}"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825625"/>
            <a:ext cx="38862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9150" y="1825625"/>
            <a:ext cx="38862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33D40A7F-8AB5-4522-8271-B9A8B07EAD0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3F27AD-6279-49CA-94DA-C3B805CA0F15}"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9841"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29841" y="2505075"/>
            <a:ext cx="3868340"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29150" y="2505075"/>
            <a:ext cx="3887391"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33D40A7F-8AB5-4522-8271-B9A8B07EAD0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33F27AD-6279-49CA-94DA-C3B805CA0F15}"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33D40A7F-8AB5-4522-8271-B9A8B07EAD0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33F27AD-6279-49CA-94DA-C3B805CA0F15}"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3D40A7F-8AB5-4522-8271-B9A8B07EAD0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33F27AD-6279-49CA-94DA-C3B805CA0F15}"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33D40A7F-8AB5-4522-8271-B9A8B07EAD0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3F27AD-6279-49CA-94DA-C3B805CA0F15}"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33D40A7F-8AB5-4522-8271-B9A8B07EAD0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3F27AD-6279-49CA-94DA-C3B805CA0F15}"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3D40A7F-8AB5-4522-8271-B9A8B07EAD0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3F27AD-6279-49CA-94DA-C3B805CA0F15}"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3D40A7F-8AB5-4522-8271-B9A8B07EAD0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3F27AD-6279-49CA-94DA-C3B805CA0F15}"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p:cSld name="自定义版式">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27" name="图片" descr="C:\Users\user\Desktop\12121212.png"/>
          <p:cNvPicPr>
            <a:picLocks noChangeAspect="1"/>
          </p:cNvPicPr>
          <p:nvPr/>
        </p:nvPicPr>
        <p:blipFill>
          <a:blip r:embed="rId3" cstate="print"/>
          <a:stretch>
            <a:fillRect/>
          </a:stretch>
        </p:blipFill>
        <p:spPr>
          <a:xfrm>
            <a:off x="0" y="5184775"/>
            <a:ext cx="9144000" cy="1700211"/>
          </a:xfrm>
          <a:prstGeom prst="rect">
            <a:avLst/>
          </a:prstGeom>
          <a:noFill/>
          <a:ln w="9525" cap="flat" cmpd="sng">
            <a:noFill/>
            <a:prstDash val="solid"/>
            <a:round/>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grpSp>
        <p:nvGrpSpPr>
          <p:cNvPr id="18435" name="组合 3"/>
          <p:cNvGrpSpPr/>
          <p:nvPr/>
        </p:nvGrpSpPr>
        <p:grpSpPr>
          <a:xfrm>
            <a:off x="0" y="0"/>
            <a:ext cx="9144000" cy="7454900"/>
            <a:chOff x="0" y="0"/>
            <a:chExt cx="19200" cy="11740"/>
          </a:xfrm>
        </p:grpSpPr>
        <p:grpSp>
          <p:nvGrpSpPr>
            <p:cNvPr id="18436" name="组合 5"/>
            <p:cNvGrpSpPr/>
            <p:nvPr userDrawn="1"/>
          </p:nvGrpSpPr>
          <p:grpSpPr>
            <a:xfrm>
              <a:off x="0" y="0"/>
              <a:ext cx="19200" cy="3223"/>
              <a:chOff x="0" y="0"/>
              <a:chExt cx="12192000" cy="2046605"/>
            </a:xfrm>
          </p:grpSpPr>
          <p:pic>
            <p:nvPicPr>
              <p:cNvPr id="18437" name="图片 6"/>
              <p:cNvPicPr>
                <a:picLocks noChangeAspect="1"/>
              </p:cNvPicPr>
              <p:nvPr userDrawn="1">
                <p:custDataLst>
                  <p:tags r:id="rId2"/>
                </p:custDataLst>
              </p:nvPr>
            </p:nvPicPr>
            <p:blipFill>
              <a:blip r:embed="rId3"/>
              <a:stretch>
                <a:fillRect/>
              </a:stretch>
            </p:blipFill>
            <p:spPr>
              <a:xfrm>
                <a:off x="0" y="0"/>
                <a:ext cx="12192000" cy="2046605"/>
              </a:xfrm>
              <a:prstGeom prst="rect">
                <a:avLst/>
              </a:prstGeom>
              <a:noFill/>
              <a:ln w="9525">
                <a:noFill/>
              </a:ln>
            </p:spPr>
          </p:pic>
          <p:pic>
            <p:nvPicPr>
              <p:cNvPr id="18438" name="图片 8"/>
              <p:cNvPicPr>
                <a:picLocks noChangeAspect="1"/>
              </p:cNvPicPr>
              <p:nvPr userDrawn="1">
                <p:custDataLst>
                  <p:tags r:id="rId4"/>
                </p:custDataLst>
              </p:nvPr>
            </p:nvPicPr>
            <p:blipFill>
              <a:blip r:embed="rId5"/>
              <a:stretch>
                <a:fillRect/>
              </a:stretch>
            </p:blipFill>
            <p:spPr>
              <a:xfrm>
                <a:off x="0" y="10686"/>
                <a:ext cx="12192000" cy="1704978"/>
              </a:xfrm>
              <a:prstGeom prst="rect">
                <a:avLst/>
              </a:prstGeom>
              <a:noFill/>
              <a:ln w="9525">
                <a:noFill/>
              </a:ln>
            </p:spPr>
          </p:pic>
        </p:grpSp>
        <p:pic>
          <p:nvPicPr>
            <p:cNvPr id="18439" name="图片 7"/>
            <p:cNvPicPr>
              <a:picLocks noChangeAspect="1"/>
            </p:cNvPicPr>
            <p:nvPr userDrawn="1">
              <p:custDataLst>
                <p:tags r:id="rId6"/>
              </p:custDataLst>
            </p:nvPr>
          </p:nvPicPr>
          <p:blipFill>
            <a:blip r:embed="rId7"/>
            <a:stretch>
              <a:fillRect/>
            </a:stretch>
          </p:blipFill>
          <p:spPr>
            <a:xfrm>
              <a:off x="0" y="9728"/>
              <a:ext cx="19200" cy="2012"/>
            </a:xfrm>
            <a:prstGeom prst="rect">
              <a:avLst/>
            </a:prstGeom>
            <a:noFill/>
            <a:ln w="9525">
              <a:noFill/>
            </a:ln>
          </p:spPr>
        </p:pic>
      </p:grpSp>
      <p:sp>
        <p:nvSpPr>
          <p:cNvPr id="3" name="副标题 2"/>
          <p:cNvSpPr>
            <a:spLocks noGrp="1"/>
          </p:cNvSpPr>
          <p:nvPr>
            <p:ph type="subTitle" idx="1" hasCustomPrompt="1"/>
          </p:nvPr>
        </p:nvSpPr>
        <p:spPr>
          <a:xfrm>
            <a:off x="1662589" y="3503930"/>
            <a:ext cx="5819299" cy="491490"/>
          </a:xfrm>
        </p:spPr>
        <p:txBody>
          <a:bodyPr lIns="90000" tIns="46800" rIns="90000" bIns="46800">
            <a:normAutofit/>
          </a:bodyPr>
          <a:lstStyle>
            <a:lvl1pPr marL="0" indent="0" algn="ctr" eaLnBrk="1" fontAlgn="auto" latinLnBrk="0" hangingPunct="1">
              <a:lnSpc>
                <a:spcPct val="100000"/>
              </a:lnSpc>
              <a:buNone/>
              <a:defRPr sz="1500" u="none" strike="noStrike" kern="1200" cap="none" spc="0" normalizeH="0" baseline="0">
                <a:solidFill>
                  <a:schemeClr val="accent1"/>
                </a:solidFill>
                <a:uFillTx/>
                <a:latin typeface="Arial" panose="020B0604020202020204" pitchFamily="34" charset="0"/>
                <a:ea typeface="微软雅黑" panose="020B0503020204020204" pitchFamily="34" charset="-12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auto"/>
            <a:r>
              <a:rPr lang="zh-CN" altLang="en-US" strike="noStrike" noProof="1" dirty="0"/>
              <a:t>单击此处编辑副标题</a:t>
            </a:r>
            <a:endParaRPr lang="zh-CN" altLang="en-US" strike="noStrike" noProof="1" dirty="0"/>
          </a:p>
        </p:txBody>
      </p:sp>
      <p:sp>
        <p:nvSpPr>
          <p:cNvPr id="2" name="标题 1"/>
          <p:cNvSpPr>
            <a:spLocks noGrp="1"/>
          </p:cNvSpPr>
          <p:nvPr>
            <p:ph type="ctrTitle" hasCustomPrompt="1"/>
          </p:nvPr>
        </p:nvSpPr>
        <p:spPr>
          <a:xfrm>
            <a:off x="1662351" y="2292046"/>
            <a:ext cx="5819299" cy="1150960"/>
          </a:xfrm>
        </p:spPr>
        <p:txBody>
          <a:bodyPr lIns="90000" tIns="46800" rIns="90000" bIns="46800" anchor="b" anchorCtr="0">
            <a:noAutofit/>
          </a:bodyPr>
          <a:lstStyle>
            <a:lvl1pPr algn="ctr">
              <a:defRPr sz="4500" spc="600" baseline="0">
                <a:solidFill>
                  <a:schemeClr val="accent1"/>
                </a:solidFill>
                <a:ea typeface="汉仪旗黑-85S" pitchFamily="18" charset="-122"/>
              </a:defRPr>
            </a:lvl1pPr>
          </a:lstStyle>
          <a:p>
            <a:pPr fontAlgn="auto"/>
            <a:r>
              <a:rPr lang="zh-CN" altLang="en-US" strike="noStrike" noProof="1" dirty="0"/>
              <a:t>单击此处编辑标题</a:t>
            </a:r>
            <a:endParaRPr lang="zh-CN" altLang="en-US" strike="noStrike" noProof="1" dirty="0"/>
          </a:p>
        </p:txBody>
      </p:sp>
      <p:sp>
        <p:nvSpPr>
          <p:cNvPr id="5" name="文本占位符 4"/>
          <p:cNvSpPr>
            <a:spLocks noGrp="1"/>
          </p:cNvSpPr>
          <p:nvPr>
            <p:ph type="body" sz="quarter" idx="13" hasCustomPrompt="1"/>
          </p:nvPr>
        </p:nvSpPr>
        <p:spPr>
          <a:xfrm>
            <a:off x="3383279" y="4490846"/>
            <a:ext cx="1037320" cy="474726"/>
          </a:xfrm>
          <a:solidFill>
            <a:schemeClr val="accent1"/>
          </a:solidFill>
        </p:spPr>
        <p:txBody>
          <a:bodyPr lIns="90000" tIns="46800" rIns="90000" bIns="46800" anchor="ctr">
            <a:normAutofit/>
          </a:bodyPr>
          <a:lstStyle>
            <a:lvl1pPr marL="0" indent="0" algn="ctr">
              <a:buNone/>
              <a:defRPr u="none" strike="noStrike" kern="1200" cap="none" spc="0" normalizeH="0">
                <a:solidFill>
                  <a:schemeClr val="bg1"/>
                </a:solidFill>
                <a:latin typeface="Arial" panose="020B0604020202020204" pitchFamily="34" charset="0"/>
                <a:ea typeface="微软雅黑" panose="020B0503020204020204" pitchFamily="34" charset="-122"/>
              </a:defRPr>
            </a:lvl1pPr>
            <a:lvl2pPr marL="342900" indent="0">
              <a:buNone/>
              <a:defRPr/>
            </a:lvl2pPr>
            <a:lvl3pPr marL="685800" indent="0">
              <a:buNone/>
              <a:defRPr/>
            </a:lvl3pPr>
            <a:lvl4pPr marL="1028700" indent="0">
              <a:buNone/>
              <a:defRPr/>
            </a:lvl4pPr>
            <a:lvl5pPr marL="1371600" indent="0">
              <a:buNone/>
              <a:defRPr/>
            </a:lvl5pPr>
          </a:lstStyle>
          <a:p>
            <a:pPr lvl="0" fontAlgn="auto"/>
            <a:r>
              <a:rPr lang="zh-CN" altLang="en-US" strike="noStrike" noProof="1" dirty="0"/>
              <a:t>编辑文本</a:t>
            </a:r>
            <a:endParaRPr lang="zh-CN" altLang="en-US" strike="noStrike" noProof="1" dirty="0"/>
          </a:p>
        </p:txBody>
      </p:sp>
      <p:sp>
        <p:nvSpPr>
          <p:cNvPr id="14" name="文本占位符 13"/>
          <p:cNvSpPr>
            <a:spLocks noGrp="1"/>
          </p:cNvSpPr>
          <p:nvPr>
            <p:ph type="body" sz="quarter" idx="14" hasCustomPrompt="1"/>
          </p:nvPr>
        </p:nvSpPr>
        <p:spPr>
          <a:xfrm>
            <a:off x="4572000" y="4490846"/>
            <a:ext cx="1037319" cy="474726"/>
          </a:xfrm>
          <a:ln>
            <a:solidFill>
              <a:schemeClr val="accent1"/>
            </a:solidFill>
          </a:ln>
        </p:spPr>
        <p:txBody>
          <a:bodyPr lIns="90000" tIns="46800" rIns="90000" bIns="46800" anchor="ctr">
            <a:normAutofit/>
          </a:bodyPr>
          <a:lstStyle>
            <a:lvl1pPr marL="0" indent="0" algn="ctr">
              <a:buNone/>
              <a:defRPr u="none" strike="noStrike" kern="1200" cap="none" spc="0" normalizeH="0">
                <a:ln>
                  <a:noFill/>
                </a:ln>
                <a:solidFill>
                  <a:schemeClr val="accent1"/>
                </a:solidFill>
                <a:latin typeface="Arial" panose="020B0604020202020204" pitchFamily="34" charset="0"/>
                <a:ea typeface="微软雅黑" panose="020B0503020204020204" pitchFamily="34" charset="-122"/>
              </a:defRPr>
            </a:lvl1pPr>
            <a:lvl2pPr marL="342900" indent="0">
              <a:buNone/>
              <a:defRPr/>
            </a:lvl2pPr>
            <a:lvl3pPr marL="685800" indent="0">
              <a:buNone/>
              <a:defRPr/>
            </a:lvl3pPr>
            <a:lvl4pPr marL="1028700" indent="0">
              <a:buNone/>
              <a:defRPr/>
            </a:lvl4pPr>
            <a:lvl5pPr marL="1371600" indent="0">
              <a:buNone/>
              <a:defRPr/>
            </a:lvl5pPr>
          </a:lstStyle>
          <a:p>
            <a:pPr lvl="0" fontAlgn="auto"/>
            <a:r>
              <a:rPr lang="zh-CN" altLang="en-US" strike="noStrike" noProof="1" dirty="0"/>
              <a:t>编辑文本</a:t>
            </a:r>
            <a:endParaRPr lang="zh-CN" altLang="en-US" strike="noStrike" noProof="1" dirty="0"/>
          </a:p>
        </p:txBody>
      </p:sp>
      <p:sp>
        <p:nvSpPr>
          <p:cNvPr id="16" name="日期占位符 15"/>
          <p:cNvSpPr>
            <a:spLocks noGrp="1"/>
          </p:cNvSpPr>
          <p:nvPr>
            <p:ph type="dt" sz="half" idx="10"/>
            <p:custDataLst>
              <p:tags r:id="rId8"/>
            </p:custDataLst>
          </p:nvPr>
        </p:nvSpPr>
        <p:spPr>
          <a:xfrm>
            <a:off x="660400" y="6350000"/>
            <a:ext cx="2024063" cy="315913"/>
          </a:xfrm>
          <a:prstGeom prst="rect">
            <a:avLst/>
          </a:prstGeom>
        </p:spPr>
        <p:txBody>
          <a:bodyPr vert="horz" lIns="91440" tIns="45720" rIns="91440" bIns="45720" rtlCol="0" anchor="ctr">
            <a:normAutofit/>
          </a:bodyPr>
          <a:lstStyle>
            <a:lvl1pPr>
              <a:defRPr u="none" strike="noStrike" kern="1200" cap="none" spc="0" normalizeH="0">
                <a:latin typeface="Arial" panose="020B0604020202020204" pitchFamily="34" charset="0"/>
                <a:ea typeface="微软雅黑" panose="020B0503020204020204" pitchFamily="3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17" name="页脚占位符 16"/>
          <p:cNvSpPr>
            <a:spLocks noGrp="1"/>
          </p:cNvSpPr>
          <p:nvPr>
            <p:ph type="ftr" sz="quarter" idx="11"/>
            <p:custDataLst>
              <p:tags r:id="rId9"/>
            </p:custDataLst>
          </p:nvPr>
        </p:nvSpPr>
        <p:spPr>
          <a:xfrm>
            <a:off x="3087688" y="6350000"/>
            <a:ext cx="2968625" cy="315913"/>
          </a:xfrm>
          <a:prstGeom prst="rect">
            <a:avLst/>
          </a:prstGeom>
        </p:spPr>
        <p:txBody>
          <a:bodyPr vert="horz" lIns="91440" tIns="45720" rIns="91440" bIns="45720" rtlCol="0" anchor="ctr">
            <a:normAutofit/>
          </a:bodyPr>
          <a:lstStyle>
            <a:lvl1pPr>
              <a:defRPr u="none" strike="noStrike" kern="1200" cap="none" spc="0" normalizeH="0">
                <a:latin typeface="Arial" panose="020B0604020202020204" pitchFamily="34" charset="0"/>
                <a:ea typeface="微软雅黑" panose="020B0503020204020204" pitchFamily="34" charset="-122"/>
              </a:defRPr>
            </a:lvl1pPr>
          </a:lstStyle>
          <a:p>
            <a:pPr fontAlgn="base"/>
            <a:endParaRPr lang="zh-CN" altLang="en-US" strike="noStrike" noProof="1" dirty="0"/>
          </a:p>
        </p:txBody>
      </p:sp>
      <p:sp>
        <p:nvSpPr>
          <p:cNvPr id="18" name="灯片编号占位符 17"/>
          <p:cNvSpPr>
            <a:spLocks noGrp="1"/>
          </p:cNvSpPr>
          <p:nvPr>
            <p:ph type="sldNum" sz="quarter" idx="12"/>
            <p:custDataLst>
              <p:tags r:id="rId10"/>
            </p:custDataLst>
          </p:nvPr>
        </p:nvSpPr>
        <p:spPr>
          <a:xfrm>
            <a:off x="6457950" y="6350000"/>
            <a:ext cx="2025650" cy="315913"/>
          </a:xfrm>
          <a:prstGeom prst="rect">
            <a:avLst/>
          </a:prstGeom>
        </p:spPr>
        <p:txBody>
          <a:bodyPr vert="horz" lIns="91440" tIns="45720" rIns="91440" bIns="45720" rtlCol="0" anchor="ctr">
            <a:normAutofit/>
          </a:bodyPr>
          <a:lstStyle>
            <a:lvl1pPr>
              <a:defRPr u="none" strike="noStrike" kern="1200" cap="none" spc="0" normalizeH="0">
                <a:latin typeface="Arial" panose="020B0604020202020204" pitchFamily="34" charset="0"/>
                <a:ea typeface="微软雅黑" panose="020B0503020204020204" pitchFamily="3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19459" name="图片 6"/>
          <p:cNvPicPr>
            <a:picLocks noChangeAspect="1"/>
          </p:cNvPicPr>
          <p:nvPr>
            <p:custDataLst>
              <p:tags r:id="rId2"/>
            </p:custDataLst>
          </p:nvPr>
        </p:nvPicPr>
        <p:blipFill>
          <a:blip r:embed="rId3"/>
          <a:stretch>
            <a:fillRect/>
          </a:stretch>
        </p:blipFill>
        <p:spPr>
          <a:xfrm>
            <a:off x="0" y="6176963"/>
            <a:ext cx="9144000" cy="1325562"/>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lIns="90000" tIns="46800" rIns="90000" bIns="46800" rtlCol="0" anchor="t" anchorCtr="0">
            <a:norm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502412" y="952508"/>
            <a:ext cx="8139178" cy="5388907"/>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日期占位符 3"/>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pic>
        <p:nvPicPr>
          <p:cNvPr id="20483" name="图片 6"/>
          <p:cNvPicPr>
            <a:picLocks noChangeAspect="1"/>
          </p:cNvPicPr>
          <p:nvPr>
            <p:custDataLst>
              <p:tags r:id="rId2"/>
            </p:custDataLst>
          </p:nvPr>
        </p:nvPicPr>
        <p:blipFill>
          <a:blip r:embed="rId3"/>
          <a:stretch>
            <a:fillRect/>
          </a:stretch>
        </p:blipFill>
        <p:spPr>
          <a:xfrm>
            <a:off x="0" y="34925"/>
            <a:ext cx="9144000" cy="2047875"/>
          </a:xfrm>
          <a:prstGeom prst="rect">
            <a:avLst/>
          </a:prstGeom>
          <a:noFill/>
          <a:ln w="9525">
            <a:noFill/>
          </a:ln>
        </p:spPr>
      </p:pic>
      <p:sp>
        <p:nvSpPr>
          <p:cNvPr id="2" name="标题 1"/>
          <p:cNvSpPr>
            <a:spLocks noGrp="1"/>
          </p:cNvSpPr>
          <p:nvPr>
            <p:ph type="title" hasCustomPrompt="1"/>
          </p:nvPr>
        </p:nvSpPr>
        <p:spPr>
          <a:xfrm>
            <a:off x="3938615" y="2681555"/>
            <a:ext cx="2682787" cy="716508"/>
          </a:xfrm>
        </p:spPr>
        <p:txBody>
          <a:bodyPr lIns="90000" tIns="46800" rIns="90000" bIns="0" anchor="ctr" anchorCtr="0">
            <a:normAutofit/>
          </a:bodyPr>
          <a:lstStyle>
            <a:lvl1pPr algn="dist">
              <a:defRPr sz="3300" u="none" strike="noStrike" kern="1200" cap="none" spc="300" normalizeH="0" baseline="0">
                <a:solidFill>
                  <a:schemeClr val="accent1"/>
                </a:solidFill>
                <a:uFillTx/>
                <a:latin typeface="Arial" panose="020B0604020202020204" pitchFamily="34" charset="0"/>
                <a:ea typeface="汉仪旗黑-85S" pitchFamily="18" charset="-122"/>
              </a:defRPr>
            </a:lvl1pPr>
          </a:lstStyle>
          <a:p>
            <a:pPr fontAlgn="auto"/>
            <a:r>
              <a:rPr lang="zh-CN" altLang="en-US" strike="noStrike" noProof="1" dirty="0"/>
              <a:t>编辑标题</a:t>
            </a:r>
            <a:endParaRPr lang="zh-CN" altLang="en-US" strike="noStrike" noProof="1" dirty="0"/>
          </a:p>
        </p:txBody>
      </p:sp>
      <p:sp>
        <p:nvSpPr>
          <p:cNvPr id="3" name="文本占位符 2"/>
          <p:cNvSpPr>
            <a:spLocks noGrp="1"/>
          </p:cNvSpPr>
          <p:nvPr>
            <p:ph type="body" idx="1" hasCustomPrompt="1"/>
          </p:nvPr>
        </p:nvSpPr>
        <p:spPr>
          <a:xfrm>
            <a:off x="3938615" y="3459937"/>
            <a:ext cx="2682788" cy="544296"/>
          </a:xfrm>
        </p:spPr>
        <p:txBody>
          <a:bodyPr lIns="90000" tIns="0" rIns="90000" bIns="46800">
            <a:normAutofit/>
          </a:bodyPr>
          <a:lstStyle>
            <a:lvl1pPr marL="0" indent="0" eaLnBrk="1" fontAlgn="auto" latinLnBrk="0" hangingPunct="1">
              <a:buNone/>
              <a:defRPr kumimoji="0" lang="zh-CN" altLang="en-US" sz="18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auto"/>
            <a:r>
              <a:rPr lang="zh-CN" altLang="en-US" strike="noStrike" noProof="1" dirty="0"/>
              <a:t>单击此处编辑文本</a:t>
            </a:r>
            <a:endParaRPr lang="zh-CN" altLang="en-US" strike="noStrike" noProof="1" dirty="0"/>
          </a:p>
        </p:txBody>
      </p:sp>
      <p:sp>
        <p:nvSpPr>
          <p:cNvPr id="4" name="日期占位符 3"/>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两栏内容">
    <p:bg>
      <p:bgPr>
        <a:solidFill>
          <a:schemeClr val="bg2"/>
        </a:solidFill>
        <a:effectLst/>
      </p:bgPr>
    </p:bg>
    <p:spTree>
      <p:nvGrpSpPr>
        <p:cNvPr id="1" name=""/>
        <p:cNvGrpSpPr/>
        <p:nvPr/>
      </p:nvGrpSpPr>
      <p:grpSpPr>
        <a:xfrm>
          <a:off x="0" y="0"/>
          <a:ext cx="0" cy="0"/>
          <a:chOff x="0" y="0"/>
          <a:chExt cx="0" cy="0"/>
        </a:xfrm>
      </p:grpSpPr>
      <p:pic>
        <p:nvPicPr>
          <p:cNvPr id="21507" name="图片 9" descr="C:\Users\kingsoft\Desktop\图片7副本.png图片7副本"/>
          <p:cNvPicPr>
            <a:picLocks noChangeAspect="1"/>
          </p:cNvPicPr>
          <p:nvPr>
            <p:custDataLst>
              <p:tags r:id="rId2"/>
            </p:custDataLst>
          </p:nvPr>
        </p:nvPicPr>
        <p:blipFill>
          <a:blip r:embed="rId3"/>
          <a:stretch>
            <a:fillRect/>
          </a:stretch>
        </p:blipFill>
        <p:spPr>
          <a:xfrm>
            <a:off x="-12700" y="5972175"/>
            <a:ext cx="2609850" cy="908050"/>
          </a:xfrm>
          <a:prstGeom prst="rect">
            <a:avLst/>
          </a:prstGeom>
          <a:noFill/>
          <a:ln w="9525">
            <a:noFill/>
          </a:ln>
        </p:spPr>
      </p:pic>
      <p:pic>
        <p:nvPicPr>
          <p:cNvPr id="21508" name="图片 10" descr="C:\Users\kingsoft\Desktop\图片7副本.png图片7副本"/>
          <p:cNvPicPr>
            <a:picLocks noChangeAspect="1"/>
          </p:cNvPicPr>
          <p:nvPr>
            <p:custDataLst>
              <p:tags r:id="rId4"/>
            </p:custDataLst>
          </p:nvPr>
        </p:nvPicPr>
        <p:blipFill>
          <a:blip r:embed="rId5"/>
          <a:stretch>
            <a:fillRect/>
          </a:stretch>
        </p:blipFill>
        <p:spPr>
          <a:xfrm flipH="1">
            <a:off x="6537325" y="5905500"/>
            <a:ext cx="2611438" cy="974725"/>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lIns="90000" tIns="46800" rIns="90000" bIns="46800" rtlCol="0" anchor="t" anchorCtr="0">
            <a:norm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sz="half" idx="1"/>
          </p:nvPr>
        </p:nvSpPr>
        <p:spPr>
          <a:xfrm>
            <a:off x="502448" y="952508"/>
            <a:ext cx="3962432" cy="5388907"/>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4" name="内容占位符 3"/>
          <p:cNvSpPr>
            <a:spLocks noGrp="1"/>
          </p:cNvSpPr>
          <p:nvPr>
            <p:ph sz="half" idx="2"/>
          </p:nvPr>
        </p:nvSpPr>
        <p:spPr>
          <a:xfrm>
            <a:off x="4679158" y="952508"/>
            <a:ext cx="3962432" cy="5388907"/>
          </a:xfrm>
        </p:spPr>
        <p:txBody>
          <a:bodyPr lIns="90000" tIns="46800" rIns="90000" bIns="46800">
            <a:normAutofit/>
          </a:bodyPr>
          <a:lstStyle>
            <a:lvl1pPr>
              <a:defRPr sz="12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20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20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20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20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custDataLst>
              <p:tags r:id="rId6"/>
            </p:custDataLst>
          </p:nvPr>
        </p:nvSpPr>
        <p:spPr>
          <a:xfrm>
            <a:off x="660400" y="6350000"/>
            <a:ext cx="2024063"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pitchFamily="3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6" name="页脚占位符 5"/>
          <p:cNvSpPr>
            <a:spLocks noGrp="1"/>
          </p:cNvSpPr>
          <p:nvPr>
            <p:ph type="ftr" sz="quarter" idx="11"/>
            <p:custDataLst>
              <p:tags r:id="rId7"/>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pitchFamily="34" charset="-122"/>
              </a:defRPr>
            </a:lvl1pPr>
          </a:lstStyle>
          <a:p>
            <a:pPr fontAlgn="base"/>
            <a:endParaRPr lang="zh-CN" altLang="en-US" strike="noStrike" noProof="1"/>
          </a:p>
        </p:txBody>
      </p:sp>
      <p:sp>
        <p:nvSpPr>
          <p:cNvPr id="7" name="灯片编号占位符 6"/>
          <p:cNvSpPr>
            <a:spLocks noGrp="1"/>
          </p:cNvSpPr>
          <p:nvPr>
            <p:ph type="sldNum" sz="quarter" idx="12"/>
            <p:custDataLst>
              <p:tags r:id="rId8"/>
            </p:custDataLst>
          </p:nvPr>
        </p:nvSpPr>
        <p:spPr>
          <a:xfrm>
            <a:off x="6457950" y="6350000"/>
            <a:ext cx="2025650"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pitchFamily="3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pic>
        <p:nvPicPr>
          <p:cNvPr id="22531" name="图片 9" descr="C:\Users\kingsoft\Desktop\图片7副本.png图片7副本"/>
          <p:cNvPicPr>
            <a:picLocks noChangeAspect="1"/>
          </p:cNvPicPr>
          <p:nvPr>
            <p:custDataLst>
              <p:tags r:id="rId2"/>
            </p:custDataLst>
          </p:nvPr>
        </p:nvPicPr>
        <p:blipFill>
          <a:blip r:embed="rId3"/>
          <a:stretch>
            <a:fillRect/>
          </a:stretch>
        </p:blipFill>
        <p:spPr>
          <a:xfrm flipH="1">
            <a:off x="6537325" y="5905500"/>
            <a:ext cx="2611438" cy="974725"/>
          </a:xfrm>
          <a:prstGeom prst="rect">
            <a:avLst/>
          </a:prstGeom>
          <a:noFill/>
          <a:ln w="9525">
            <a:noFill/>
          </a:ln>
        </p:spPr>
      </p:pic>
      <p:pic>
        <p:nvPicPr>
          <p:cNvPr id="22532" name="图片 10" descr="C:\Users\kingsoft\Desktop\图片7副本.png图片7副本"/>
          <p:cNvPicPr>
            <a:picLocks noChangeAspect="1"/>
          </p:cNvPicPr>
          <p:nvPr>
            <p:custDataLst>
              <p:tags r:id="rId4"/>
            </p:custDataLst>
          </p:nvPr>
        </p:nvPicPr>
        <p:blipFill>
          <a:blip r:embed="rId5"/>
          <a:stretch>
            <a:fillRect/>
          </a:stretch>
        </p:blipFill>
        <p:spPr>
          <a:xfrm>
            <a:off x="-12700" y="5972175"/>
            <a:ext cx="2609850" cy="908050"/>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lIns="90000" tIns="46800" rIns="90000" bIns="46800" rtlCol="0" anchor="t" anchorCtr="0">
            <a:norm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502448" y="952508"/>
            <a:ext cx="3962432" cy="381003"/>
          </a:xfrm>
        </p:spPr>
        <p:txBody>
          <a:bodyPr lIns="90000" tIns="46800" rIns="90000" bIns="46800" anchor="t" anchorCtr="0">
            <a:norm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502444" y="1406525"/>
            <a:ext cx="3962400" cy="4934752"/>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4676813" y="952508"/>
            <a:ext cx="3962432" cy="381003"/>
          </a:xfrm>
        </p:spPr>
        <p:txBody>
          <a:bodyPr vert="horz" lIns="90000" tIns="46800" rIns="90000" bIns="468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4676813" y="1406525"/>
            <a:ext cx="3962432" cy="4934752"/>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7" name="日期占位符 6"/>
          <p:cNvSpPr>
            <a:spLocks noGrp="1"/>
          </p:cNvSpPr>
          <p:nvPr>
            <p:ph type="dt" sz="half" idx="10"/>
            <p:custDataLst>
              <p:tags r:id="rId6"/>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8" name="页脚占位符 7"/>
          <p:cNvSpPr>
            <a:spLocks noGrp="1"/>
          </p:cNvSpPr>
          <p:nvPr>
            <p:ph type="ftr" sz="quarter" idx="11"/>
            <p:custDataLst>
              <p:tags r:id="rId7"/>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灯片编号占位符 8"/>
          <p:cNvSpPr>
            <a:spLocks noGrp="1"/>
          </p:cNvSpPr>
          <p:nvPr>
            <p:ph type="sldNum" sz="quarter" idx="12"/>
            <p:custDataLst>
              <p:tags r:id="rId8"/>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grpSp>
        <p:nvGrpSpPr>
          <p:cNvPr id="23555" name="组合 7"/>
          <p:cNvGrpSpPr/>
          <p:nvPr/>
        </p:nvGrpSpPr>
        <p:grpSpPr>
          <a:xfrm>
            <a:off x="0" y="-15875"/>
            <a:ext cx="2736850" cy="6858000"/>
            <a:chOff x="0" y="-15482"/>
            <a:chExt cx="3649343" cy="6857999"/>
          </a:xfrm>
        </p:grpSpPr>
        <p:pic>
          <p:nvPicPr>
            <p:cNvPr id="23556" name="图片 8"/>
            <p:cNvPicPr>
              <a:picLocks noChangeAspect="1"/>
            </p:cNvPicPr>
            <p:nvPr userDrawn="1">
              <p:custDataLst>
                <p:tags r:id="rId2"/>
              </p:custDataLst>
            </p:nvPr>
          </p:nvPicPr>
          <p:blipFill>
            <a:blip r:embed="rId3"/>
            <a:stretch>
              <a:fillRect/>
            </a:stretch>
          </p:blipFill>
          <p:spPr>
            <a:xfrm rot="-5400000">
              <a:off x="-1596587" y="1596587"/>
              <a:ext cx="6842517" cy="3649343"/>
            </a:xfrm>
            <a:prstGeom prst="rect">
              <a:avLst/>
            </a:prstGeom>
            <a:noFill/>
            <a:ln w="9525">
              <a:noFill/>
            </a:ln>
          </p:spPr>
        </p:pic>
        <p:pic>
          <p:nvPicPr>
            <p:cNvPr id="23557" name="图片 9"/>
            <p:cNvPicPr>
              <a:picLocks noChangeAspect="1"/>
            </p:cNvPicPr>
            <p:nvPr userDrawn="1">
              <p:custDataLst>
                <p:tags r:id="rId4"/>
              </p:custDataLst>
            </p:nvPr>
          </p:nvPicPr>
          <p:blipFill>
            <a:blip r:embed="rId5"/>
            <a:stretch>
              <a:fillRect/>
            </a:stretch>
          </p:blipFill>
          <p:spPr>
            <a:xfrm rot="5400000">
              <a:off x="-2338959" y="2323477"/>
              <a:ext cx="6857999" cy="2180082"/>
            </a:xfrm>
            <a:prstGeom prst="rect">
              <a:avLst/>
            </a:prstGeom>
            <a:noFill/>
            <a:ln w="9525">
              <a:noFill/>
            </a:ln>
          </p:spPr>
        </p:pic>
      </p:grpSp>
      <p:grpSp>
        <p:nvGrpSpPr>
          <p:cNvPr id="23558" name="组合 10"/>
          <p:cNvGrpSpPr/>
          <p:nvPr/>
        </p:nvGrpSpPr>
        <p:grpSpPr>
          <a:xfrm rot="10800000">
            <a:off x="6407150" y="15875"/>
            <a:ext cx="2736850" cy="6858000"/>
            <a:chOff x="0" y="-15482"/>
            <a:chExt cx="3649343" cy="6857999"/>
          </a:xfrm>
        </p:grpSpPr>
        <p:pic>
          <p:nvPicPr>
            <p:cNvPr id="23559" name="图片 11"/>
            <p:cNvPicPr>
              <a:picLocks noChangeAspect="1"/>
            </p:cNvPicPr>
            <p:nvPr userDrawn="1">
              <p:custDataLst>
                <p:tags r:id="rId6"/>
              </p:custDataLst>
            </p:nvPr>
          </p:nvPicPr>
          <p:blipFill>
            <a:blip r:embed="rId3"/>
            <a:stretch>
              <a:fillRect/>
            </a:stretch>
          </p:blipFill>
          <p:spPr>
            <a:xfrm rot="-5400000">
              <a:off x="-1596587" y="1596587"/>
              <a:ext cx="6842517" cy="3649343"/>
            </a:xfrm>
            <a:prstGeom prst="rect">
              <a:avLst/>
            </a:prstGeom>
            <a:noFill/>
            <a:ln w="9525">
              <a:noFill/>
            </a:ln>
          </p:spPr>
        </p:pic>
        <p:pic>
          <p:nvPicPr>
            <p:cNvPr id="23560" name="图片 12"/>
            <p:cNvPicPr>
              <a:picLocks noChangeAspect="1"/>
            </p:cNvPicPr>
            <p:nvPr userDrawn="1">
              <p:custDataLst>
                <p:tags r:id="rId7"/>
              </p:custDataLst>
            </p:nvPr>
          </p:nvPicPr>
          <p:blipFill>
            <a:blip r:embed="rId5"/>
            <a:stretch>
              <a:fillRect/>
            </a:stretch>
          </p:blipFill>
          <p:spPr>
            <a:xfrm rot="5400000">
              <a:off x="-2338959" y="2323477"/>
              <a:ext cx="6857999" cy="2180082"/>
            </a:xfrm>
            <a:prstGeom prst="rect">
              <a:avLst/>
            </a:prstGeom>
            <a:noFill/>
            <a:ln w="9525">
              <a:noFill/>
            </a:ln>
          </p:spPr>
        </p:pic>
      </p:grpSp>
      <p:sp>
        <p:nvSpPr>
          <p:cNvPr id="14" name="矩形: 圆角 13"/>
          <p:cNvSpPr/>
          <p:nvPr>
            <p:custDataLst>
              <p:tags r:id="rId8"/>
            </p:custDataLst>
          </p:nvPr>
        </p:nvSpPr>
        <p:spPr>
          <a:xfrm>
            <a:off x="4229100" y="1484313"/>
            <a:ext cx="685800" cy="47625"/>
          </a:xfrm>
          <a:prstGeom prst="roundRect">
            <a:avLst>
              <a:gd name="adj" fmla="val 50000"/>
            </a:avLst>
          </a:prstGeom>
          <a:solidFill>
            <a:schemeClr val="accent1">
              <a:lumMod val="5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 name="标题 1"/>
          <p:cNvSpPr>
            <a:spLocks noGrp="1"/>
          </p:cNvSpPr>
          <p:nvPr>
            <p:ph type="title"/>
          </p:nvPr>
        </p:nvSpPr>
        <p:spPr/>
        <p:txBody>
          <a:bodyPr vert="horz" lIns="90000" tIns="46800" rIns="90000" bIns="46800" rtlCol="0" anchor="t" anchorCtr="0">
            <a:normAutofit/>
          </a:bodyPr>
          <a:lstStyle>
            <a:lvl1pPr marL="0" marR="0" lvl="0" algn="ctr"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日期占位符 2"/>
          <p:cNvSpPr>
            <a:spLocks noGrp="1"/>
          </p:cNvSpPr>
          <p:nvPr>
            <p:ph type="dt" sz="half" idx="10"/>
            <p:custDataLst>
              <p:tags r:id="rId9"/>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10"/>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11"/>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3" name="页脚占位符 2"/>
          <p:cNvSpPr>
            <a:spLocks noGrp="1"/>
          </p:cNvSpPr>
          <p:nvPr>
            <p:ph type="ftr" sz="quarter" idx="11"/>
            <p:custDataLst>
              <p:tags r:id="rId3"/>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4" name="灯片编号占位符 3"/>
          <p:cNvSpPr>
            <a:spLocks noGrp="1"/>
          </p:cNvSpPr>
          <p:nvPr>
            <p:ph type="sldNum" sz="quarter" idx="12"/>
            <p:custDataLst>
              <p:tags r:id="rId4"/>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pic>
        <p:nvPicPr>
          <p:cNvPr id="25603" name="图片 8" descr="C:\Users\kingsoft\Desktop\图片7副本.png图片7副本"/>
          <p:cNvPicPr>
            <a:picLocks noChangeAspect="1"/>
          </p:cNvPicPr>
          <p:nvPr>
            <p:custDataLst>
              <p:tags r:id="rId2"/>
            </p:custDataLst>
          </p:nvPr>
        </p:nvPicPr>
        <p:blipFill>
          <a:blip r:embed="rId3"/>
          <a:stretch>
            <a:fillRect/>
          </a:stretch>
        </p:blipFill>
        <p:spPr>
          <a:xfrm flipH="1">
            <a:off x="6173788" y="5327650"/>
            <a:ext cx="2970212" cy="1530350"/>
          </a:xfrm>
          <a:prstGeom prst="rect">
            <a:avLst/>
          </a:prstGeom>
          <a:noFill/>
          <a:ln w="9525">
            <a:noFill/>
          </a:ln>
        </p:spPr>
      </p:pic>
      <p:sp>
        <p:nvSpPr>
          <p:cNvPr id="2" name="标题 1"/>
          <p:cNvSpPr>
            <a:spLocks noGrp="1"/>
          </p:cNvSpPr>
          <p:nvPr>
            <p:ph type="title"/>
          </p:nvPr>
        </p:nvSpPr>
        <p:spPr>
          <a:xfrm>
            <a:off x="502448" y="443234"/>
            <a:ext cx="8139178" cy="441964"/>
          </a:xfrm>
        </p:spPr>
        <p:txBody>
          <a:bodyPr vert="horz" lIns="90000" tIns="46800" rIns="90000" bIns="46800" rtlCol="0" anchor="t" anchorCtr="0">
            <a:norm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图片占位符 2"/>
          <p:cNvSpPr>
            <a:spLocks noGrp="1"/>
          </p:cNvSpPr>
          <p:nvPr>
            <p:ph type="pic" idx="1"/>
          </p:nvPr>
        </p:nvSpPr>
        <p:spPr>
          <a:xfrm>
            <a:off x="502448" y="952508"/>
            <a:ext cx="3962432" cy="5388907"/>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4679194" y="952508"/>
            <a:ext cx="3962432" cy="5388907"/>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5" name="日期占位符 4"/>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p>
            <a:pPr fontAlgn="base"/>
            <a:fld id="{9EFD9D74-47D9-4702-A33C-335B63B48DBF}"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
        <p:nvSpPr>
          <p:cNvPr id="6" name="页脚占位符 5"/>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7" name="灯片编号占位符 6"/>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p>
            <a:pPr fontAlgn="base"/>
            <a:fld id="{FABC47A4-756D-490B-A52F-7D9E2C9FC05F}"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pic>
        <p:nvPicPr>
          <p:cNvPr id="26627" name="图片 6"/>
          <p:cNvPicPr>
            <a:picLocks noChangeAspect="1"/>
          </p:cNvPicPr>
          <p:nvPr>
            <p:custDataLst>
              <p:tags r:id="rId2"/>
            </p:custDataLst>
          </p:nvPr>
        </p:nvPicPr>
        <p:blipFill>
          <a:blip r:embed="rId3"/>
          <a:stretch>
            <a:fillRect/>
          </a:stretch>
        </p:blipFill>
        <p:spPr>
          <a:xfrm rot="5400000">
            <a:off x="-2533650" y="2809875"/>
            <a:ext cx="5143500" cy="1238250"/>
          </a:xfrm>
          <a:prstGeom prst="rect">
            <a:avLst/>
          </a:prstGeom>
          <a:noFill/>
          <a:ln w="9525">
            <a:noFill/>
          </a:ln>
        </p:spPr>
      </p:pic>
      <p:pic>
        <p:nvPicPr>
          <p:cNvPr id="26628" name="图片 8" descr="C:\Users\kingsoft\Desktop\图片7副本.png图片7副本"/>
          <p:cNvPicPr>
            <a:picLocks noChangeAspect="1"/>
          </p:cNvPicPr>
          <p:nvPr>
            <p:custDataLst>
              <p:tags r:id="rId4"/>
            </p:custDataLst>
          </p:nvPr>
        </p:nvPicPr>
        <p:blipFill>
          <a:blip r:embed="rId5"/>
          <a:stretch>
            <a:fillRect/>
          </a:stretch>
        </p:blipFill>
        <p:spPr>
          <a:xfrm flipH="1">
            <a:off x="6173788" y="5327650"/>
            <a:ext cx="2970212" cy="1530350"/>
          </a:xfrm>
          <a:prstGeom prst="rect">
            <a:avLst/>
          </a:prstGeom>
          <a:noFill/>
          <a:ln w="9525">
            <a:noFill/>
          </a:ln>
        </p:spPr>
      </p:pic>
      <p:sp>
        <p:nvSpPr>
          <p:cNvPr id="2" name="竖排标题 1"/>
          <p:cNvSpPr>
            <a:spLocks noGrp="1"/>
          </p:cNvSpPr>
          <p:nvPr>
            <p:ph type="title" orient="vert"/>
          </p:nvPr>
        </p:nvSpPr>
        <p:spPr>
          <a:xfrm>
            <a:off x="7928351" y="952508"/>
            <a:ext cx="713238"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502444" y="952500"/>
            <a:ext cx="7371076" cy="5388907"/>
          </a:xfrm>
        </p:spPr>
        <p:txBody>
          <a:bodyPr vert="eaVert"/>
          <a:lstStyle>
            <a:lvl1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custDataLst>
              <p:tags r:id="rId6"/>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7"/>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8"/>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pic>
        <p:nvPicPr>
          <p:cNvPr id="27651" name="图片 5"/>
          <p:cNvPicPr>
            <a:picLocks noChangeAspect="1"/>
          </p:cNvPicPr>
          <p:nvPr>
            <p:custDataLst>
              <p:tags r:id="rId2"/>
            </p:custDataLst>
          </p:nvPr>
        </p:nvPicPr>
        <p:blipFill>
          <a:blip r:embed="rId3"/>
          <a:stretch>
            <a:fillRect/>
          </a:stretch>
        </p:blipFill>
        <p:spPr>
          <a:xfrm>
            <a:off x="0" y="-15875"/>
            <a:ext cx="9144000" cy="2047875"/>
          </a:xfrm>
          <a:prstGeom prst="rect">
            <a:avLst/>
          </a:prstGeom>
          <a:noFill/>
          <a:ln w="9525">
            <a:noFill/>
          </a:ln>
        </p:spPr>
      </p:pic>
      <p:sp>
        <p:nvSpPr>
          <p:cNvPr id="7" name="内容占位符 6"/>
          <p:cNvSpPr>
            <a:spLocks noGrp="1"/>
          </p:cNvSpPr>
          <p:nvPr>
            <p:ph sz="quarter" idx="13"/>
          </p:nvPr>
        </p:nvSpPr>
        <p:spPr>
          <a:xfrm>
            <a:off x="502448" y="952508"/>
            <a:ext cx="8139178" cy="5388907"/>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28675" name="图片 9"/>
          <p:cNvPicPr>
            <a:picLocks noChangeAspect="1"/>
          </p:cNvPicPr>
          <p:nvPr>
            <p:custDataLst>
              <p:tags r:id="rId2"/>
            </p:custDataLst>
          </p:nvPr>
        </p:nvPicPr>
        <p:blipFill>
          <a:blip r:embed="rId3"/>
          <a:stretch>
            <a:fillRect/>
          </a:stretch>
        </p:blipFill>
        <p:spPr>
          <a:xfrm>
            <a:off x="0" y="6176963"/>
            <a:ext cx="9144000" cy="1166812"/>
          </a:xfrm>
          <a:prstGeom prst="rect">
            <a:avLst/>
          </a:prstGeom>
          <a:noFill/>
          <a:ln w="9525">
            <a:noFill/>
          </a:ln>
        </p:spPr>
      </p:pic>
      <p:pic>
        <p:nvPicPr>
          <p:cNvPr id="28676" name="图片 5"/>
          <p:cNvPicPr>
            <a:picLocks noChangeAspect="1"/>
          </p:cNvPicPr>
          <p:nvPr>
            <p:custDataLst>
              <p:tags r:id="rId4"/>
            </p:custDataLst>
          </p:nvPr>
        </p:nvPicPr>
        <p:blipFill>
          <a:blip r:embed="rId5"/>
          <a:stretch>
            <a:fillRect/>
          </a:stretch>
        </p:blipFill>
        <p:spPr>
          <a:xfrm>
            <a:off x="0" y="34925"/>
            <a:ext cx="9144000" cy="2047875"/>
          </a:xfrm>
          <a:prstGeom prst="rect">
            <a:avLst/>
          </a:prstGeom>
          <a:noFill/>
          <a:ln w="9525">
            <a:noFill/>
          </a:ln>
        </p:spPr>
      </p:pic>
      <p:pic>
        <p:nvPicPr>
          <p:cNvPr id="28677" name="图片 8"/>
          <p:cNvPicPr>
            <a:picLocks noChangeAspect="1"/>
          </p:cNvPicPr>
          <p:nvPr>
            <p:custDataLst>
              <p:tags r:id="rId6"/>
            </p:custDataLst>
          </p:nvPr>
        </p:nvPicPr>
        <p:blipFill>
          <a:blip r:embed="rId7"/>
          <a:stretch>
            <a:fillRect/>
          </a:stretch>
        </p:blipFill>
        <p:spPr>
          <a:xfrm>
            <a:off x="0" y="0"/>
            <a:ext cx="9144000" cy="1704975"/>
          </a:xfrm>
          <a:prstGeom prst="rect">
            <a:avLst/>
          </a:prstGeom>
          <a:noFill/>
          <a:ln w="9525">
            <a:noFill/>
          </a:ln>
        </p:spPr>
      </p:pic>
      <p:sp>
        <p:nvSpPr>
          <p:cNvPr id="2" name="标题 1"/>
          <p:cNvSpPr>
            <a:spLocks noGrp="1"/>
          </p:cNvSpPr>
          <p:nvPr>
            <p:ph type="title" hasCustomPrompt="1"/>
          </p:nvPr>
        </p:nvSpPr>
        <p:spPr>
          <a:xfrm>
            <a:off x="2344229" y="2421777"/>
            <a:ext cx="4455542" cy="1336635"/>
          </a:xfrm>
        </p:spPr>
        <p:txBody>
          <a:bodyPr vert="horz" lIns="90000" tIns="46800" rIns="90000" bIns="46800" rtlCol="0" anchor="b" anchorCtr="0">
            <a:normAutofit/>
          </a:bodyPr>
          <a:lstStyle>
            <a:lvl1pPr marL="0" marR="0" algn="ctr" defTabSz="914400" rtl="0" eaLnBrk="1" fontAlgn="auto" latinLnBrk="0" hangingPunct="1">
              <a:lnSpc>
                <a:spcPct val="100000"/>
              </a:lnSpc>
              <a:buNone/>
              <a:defRPr kumimoji="0" lang="zh-CN" altLang="en-US" sz="5400" b="1" i="0" u="none" strike="noStrike" kern="1200" cap="none" spc="600" normalizeH="0" baseline="0" noProof="1" dirty="0">
                <a:solidFill>
                  <a:schemeClr val="accent1"/>
                </a:solidFill>
                <a:uFillTx/>
                <a:latin typeface="Arial" panose="020B0604020202020204" pitchFamily="34" charset="0"/>
                <a:ea typeface="汉仪旗黑-85S" pitchFamily="18" charset="-122"/>
                <a:cs typeface="+mj-cs"/>
                <a:sym typeface="+mn-ea"/>
              </a:defRPr>
            </a:lvl1pPr>
          </a:lstStyle>
          <a:p>
            <a:pPr lvl="0" fontAlgn="auto"/>
            <a:r>
              <a:rPr strike="noStrike" noProof="1" dirty="0">
                <a:sym typeface="+mn-ea"/>
              </a:rPr>
              <a:t>编辑标题</a:t>
            </a:r>
            <a:endParaRPr strike="noStrike" noProof="1" dirty="0">
              <a:sym typeface="+mn-ea"/>
            </a:endParaRPr>
          </a:p>
        </p:txBody>
      </p:sp>
      <p:sp>
        <p:nvSpPr>
          <p:cNvPr id="13" name="文本占位符 12"/>
          <p:cNvSpPr>
            <a:spLocks noGrp="1"/>
          </p:cNvSpPr>
          <p:nvPr>
            <p:ph type="body" sz="quarter" idx="13" hasCustomPrompt="1"/>
          </p:nvPr>
        </p:nvSpPr>
        <p:spPr>
          <a:xfrm>
            <a:off x="3474527" y="4417887"/>
            <a:ext cx="976576" cy="485285"/>
          </a:xfrm>
          <a:solidFill>
            <a:schemeClr val="accent1"/>
          </a:solidFill>
        </p:spPr>
        <p:txBody>
          <a:bodyPr/>
          <a:lstStyle>
            <a:lvl1pPr marL="0" indent="0" algn="r">
              <a:buNone/>
              <a:defRPr>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fontAlgn="auto"/>
            <a:r>
              <a:rPr lang="zh-CN" altLang="en-US" strike="noStrike" noProof="1" dirty="0"/>
              <a:t>编辑文本</a:t>
            </a:r>
            <a:endParaRPr lang="zh-CN" altLang="en-US" strike="noStrike" noProof="1" dirty="0"/>
          </a:p>
        </p:txBody>
      </p:sp>
      <p:sp>
        <p:nvSpPr>
          <p:cNvPr id="15" name="文本占位符 14"/>
          <p:cNvSpPr>
            <a:spLocks noGrp="1"/>
          </p:cNvSpPr>
          <p:nvPr>
            <p:ph type="body" sz="quarter" idx="14" hasCustomPrompt="1"/>
          </p:nvPr>
        </p:nvSpPr>
        <p:spPr>
          <a:xfrm>
            <a:off x="4692899" y="4417887"/>
            <a:ext cx="976577" cy="485285"/>
          </a:xfrm>
          <a:ln>
            <a:solidFill>
              <a:schemeClr val="accent1"/>
            </a:solidFill>
          </a:ln>
        </p:spPr>
        <p:txBody>
          <a:bodyPr/>
          <a:lstStyle>
            <a:lvl1pPr marL="0" indent="0">
              <a:buNone/>
              <a:defRPr>
                <a:solidFill>
                  <a:schemeClr val="accent1"/>
                </a:solidFill>
              </a:defRPr>
            </a:lvl1pPr>
            <a:lvl2pPr marL="342900" indent="0">
              <a:buNone/>
              <a:defRPr/>
            </a:lvl2pPr>
            <a:lvl3pPr marL="685800" indent="0">
              <a:buNone/>
              <a:defRPr/>
            </a:lvl3pPr>
            <a:lvl4pPr marL="1028700" indent="0">
              <a:buNone/>
              <a:defRPr/>
            </a:lvl4pPr>
            <a:lvl5pPr marL="1371600" indent="0">
              <a:buNone/>
              <a:defRPr/>
            </a:lvl5pPr>
          </a:lstStyle>
          <a:p>
            <a:pPr lvl="0" fontAlgn="auto"/>
            <a:r>
              <a:rPr lang="zh-CN" altLang="en-US" strike="noStrike" noProof="1" dirty="0"/>
              <a:t>编辑文本</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29699" name="图片 17"/>
          <p:cNvPicPr>
            <a:picLocks noChangeAspect="1"/>
          </p:cNvPicPr>
          <p:nvPr>
            <p:custDataLst>
              <p:tags r:id="rId2"/>
            </p:custDataLst>
          </p:nvPr>
        </p:nvPicPr>
        <p:blipFill>
          <a:blip r:embed="rId3"/>
          <a:stretch>
            <a:fillRect/>
          </a:stretch>
        </p:blipFill>
        <p:spPr>
          <a:xfrm>
            <a:off x="0" y="6176963"/>
            <a:ext cx="9144000" cy="1316037"/>
          </a:xfrm>
          <a:prstGeom prst="rect">
            <a:avLst/>
          </a:prstGeom>
          <a:noFill/>
          <a:ln w="9525">
            <a:noFill/>
          </a:ln>
        </p:spPr>
      </p:pic>
      <p:sp>
        <p:nvSpPr>
          <p:cNvPr id="2" name="标题 1"/>
          <p:cNvSpPr>
            <a:spLocks noGrp="1"/>
          </p:cNvSpPr>
          <p:nvPr>
            <p:ph type="title"/>
          </p:nvPr>
        </p:nvSpPr>
        <p:spPr/>
        <p:txBody>
          <a:bodyPr>
            <a:noAutofit/>
          </a:bodyPr>
          <a:lstStyle>
            <a:lvl1pPr>
              <a:defRPr sz="18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3" name="日期占位符 2"/>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lvl1pPr>
              <a:defRPr baseline="0">
                <a:latin typeface="微软雅黑" panose="020B0503020204020204" pitchFamily="34" charset="-122"/>
              </a:defRPr>
            </a:lvl1pPr>
          </a:lstStyle>
          <a:p>
            <a:pPr fontAlgn="base"/>
            <a:fld id="{760FBDFE-C587-4B4C-A407-44438C67B59E}" type="datetimeFigureOut">
              <a:rPr lang="zh-CN" altLang="en-US" strike="noStrike" noProof="1" smtClean="0">
                <a:latin typeface="微软雅黑" panose="020B0503020204020204" pitchFamily="34" charset="-122"/>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微软雅黑" panose="020B0503020204020204" pitchFamily="3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lvl1pPr>
              <a:defRPr baseline="0">
                <a:latin typeface="微软雅黑" panose="020B0503020204020204" pitchFamily="34" charset="-122"/>
              </a:defRPr>
            </a:lvl1pPr>
          </a:lstStyle>
          <a:p>
            <a:pPr fontAlgn="base"/>
            <a:fld id="{49AE70B2-8BF9-45C0-BB95-33D1B9D3A854}" type="slidenum">
              <a:rPr lang="zh-CN" altLang="en-US" strike="noStrike" noProof="1" smtClean="0">
                <a:latin typeface="微软雅黑" panose="020B0503020204020204" pitchFamily="34" charset="-122"/>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6" name="矩形 5"/>
          <p:cNvSpPr/>
          <p:nvPr>
            <p:custDataLst>
              <p:tags r:id="rId2"/>
            </p:custDataLst>
          </p:nvPr>
        </p:nvSpPr>
        <p:spPr>
          <a:xfrm>
            <a:off x="214313" y="273050"/>
            <a:ext cx="8712200" cy="63119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baseline="0" noProof="1" dirty="0">
              <a:latin typeface="Arial" panose="020B0604020202020204" pitchFamily="34" charset="0"/>
              <a:ea typeface="微软雅黑" panose="020B0503020204020204" pitchFamily="34" charset="-122"/>
              <a:sym typeface="+mn-ea"/>
            </a:endParaRPr>
          </a:p>
        </p:txBody>
      </p:sp>
      <p:pic>
        <p:nvPicPr>
          <p:cNvPr id="30724" name="图片 9" descr="C:\Users\kingsoft\Desktop\图片7副本.png图片7副本"/>
          <p:cNvPicPr>
            <a:picLocks noChangeAspect="1"/>
          </p:cNvPicPr>
          <p:nvPr>
            <p:custDataLst>
              <p:tags r:id="rId3"/>
            </p:custDataLst>
          </p:nvPr>
        </p:nvPicPr>
        <p:blipFill>
          <a:blip r:embed="rId4"/>
          <a:stretch>
            <a:fillRect/>
          </a:stretch>
        </p:blipFill>
        <p:spPr>
          <a:xfrm flipH="1">
            <a:off x="5303838" y="4933950"/>
            <a:ext cx="3622675" cy="1651000"/>
          </a:xfrm>
          <a:prstGeom prst="rect">
            <a:avLst/>
          </a:prstGeom>
          <a:noFill/>
          <a:ln w="9525">
            <a:noFill/>
          </a:ln>
        </p:spPr>
      </p:pic>
      <p:sp>
        <p:nvSpPr>
          <p:cNvPr id="2" name="标题 1"/>
          <p:cNvSpPr>
            <a:spLocks noGrp="1"/>
          </p:cNvSpPr>
          <p:nvPr>
            <p:ph type="title" hasCustomPrompt="1"/>
          </p:nvPr>
        </p:nvSpPr>
        <p:spPr>
          <a:xfrm>
            <a:off x="961200" y="1249200"/>
            <a:ext cx="7219800" cy="723600"/>
          </a:xfrm>
        </p:spPr>
        <p:txBody>
          <a:bodyPr anchor="ctr"/>
          <a:lstStyle>
            <a:lvl1pPr>
              <a:defRPr sz="24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单击此处编辑标题</a:t>
            </a:r>
            <a:endParaRPr lang="zh-CN" altLang="en-US" strike="noStrike" noProof="1" dirty="0"/>
          </a:p>
        </p:txBody>
      </p:sp>
      <p:sp>
        <p:nvSpPr>
          <p:cNvPr id="7" name="内容占位符 6"/>
          <p:cNvSpPr>
            <a:spLocks noGrp="1"/>
          </p:cNvSpPr>
          <p:nvPr>
            <p:ph sz="quarter" idx="13"/>
          </p:nvPr>
        </p:nvSpPr>
        <p:spPr>
          <a:xfrm>
            <a:off x="960835" y="2163600"/>
            <a:ext cx="7219950" cy="3445200"/>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t>第二级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pitchFamily="3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pitchFamily="3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pitchFamily="3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13" name="矩形 12"/>
          <p:cNvSpPr/>
          <p:nvPr>
            <p:custDataLst>
              <p:tags r:id="rId2"/>
            </p:custDataLst>
          </p:nvPr>
        </p:nvSpPr>
        <p:spPr>
          <a:xfrm>
            <a:off x="0" y="0"/>
            <a:ext cx="3617913" cy="6858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olidFill>
                <a:schemeClr val="accent1"/>
              </a:solidFill>
              <a:sym typeface="+mn-ea"/>
            </a:endParaRPr>
          </a:p>
        </p:txBody>
      </p:sp>
      <p:pic>
        <p:nvPicPr>
          <p:cNvPr id="31748" name="图片 9" descr="C:\Users\kingsoft\Desktop\图片7副本.png图片7副本"/>
          <p:cNvPicPr>
            <a:picLocks noChangeAspect="1"/>
          </p:cNvPicPr>
          <p:nvPr>
            <p:custDataLst>
              <p:tags r:id="rId3"/>
            </p:custDataLst>
          </p:nvPr>
        </p:nvPicPr>
        <p:blipFill>
          <a:blip r:embed="rId4"/>
          <a:stretch>
            <a:fillRect/>
          </a:stretch>
        </p:blipFill>
        <p:spPr>
          <a:xfrm flipH="1">
            <a:off x="6173788" y="5327650"/>
            <a:ext cx="2970212" cy="1530350"/>
          </a:xfrm>
          <a:prstGeom prst="rect">
            <a:avLst/>
          </a:prstGeom>
          <a:noFill/>
          <a:ln w="9525">
            <a:noFill/>
          </a:ln>
        </p:spPr>
      </p:pic>
      <p:sp>
        <p:nvSpPr>
          <p:cNvPr id="2" name="标题 1"/>
          <p:cNvSpPr>
            <a:spLocks noGrp="1"/>
          </p:cNvSpPr>
          <p:nvPr>
            <p:ph type="title" hasCustomPrompt="1"/>
          </p:nvPr>
        </p:nvSpPr>
        <p:spPr>
          <a:xfrm>
            <a:off x="437400" y="770400"/>
            <a:ext cx="2970000" cy="882000"/>
          </a:xfrm>
        </p:spPr>
        <p:txBody>
          <a:bodyPr anchor="ctr"/>
          <a:lstStyle>
            <a:lvl1pPr>
              <a:defRPr sz="27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单击编辑标题</a:t>
            </a:r>
            <a:endParaRPr lang="zh-CN" altLang="en-US" strike="noStrike" noProof="1" dirty="0"/>
          </a:p>
        </p:txBody>
      </p:sp>
      <p:sp>
        <p:nvSpPr>
          <p:cNvPr id="7" name="文本占位符 6"/>
          <p:cNvSpPr>
            <a:spLocks noGrp="1"/>
          </p:cNvSpPr>
          <p:nvPr>
            <p:ph type="body" sz="quarter" idx="13"/>
          </p:nvPr>
        </p:nvSpPr>
        <p:spPr>
          <a:xfrm>
            <a:off x="440100" y="1764000"/>
            <a:ext cx="2967300" cy="4093200"/>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sym typeface="+mn-ea"/>
              </a:rPr>
              <a:t>第</a:t>
            </a:r>
            <a:r>
              <a:rPr lang="zh-CN" altLang="en-US" sz="1050" strike="noStrike" noProof="1" dirty="0"/>
              <a:t>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9" name="内容占位符 8"/>
          <p:cNvSpPr>
            <a:spLocks noGrp="1"/>
          </p:cNvSpPr>
          <p:nvPr>
            <p:ph sz="quarter" idx="14"/>
          </p:nvPr>
        </p:nvSpPr>
        <p:spPr>
          <a:xfrm>
            <a:off x="3825900" y="769938"/>
            <a:ext cx="4860000" cy="5087937"/>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sym typeface="+mn-ea"/>
              </a:rPr>
              <a:t>第</a:t>
            </a:r>
            <a:r>
              <a:rPr lang="zh-CN" altLang="en-US" sz="1050" strike="noStrike" noProof="1" dirty="0"/>
              <a:t>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3" name="矩形 12"/>
          <p:cNvSpPr/>
          <p:nvPr>
            <p:custDataLst>
              <p:tags r:id="rId2"/>
            </p:custDataLst>
          </p:nvPr>
        </p:nvSpPr>
        <p:spPr>
          <a:xfrm>
            <a:off x="0" y="0"/>
            <a:ext cx="9144000" cy="266382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pic>
        <p:nvPicPr>
          <p:cNvPr id="32772" name="图片 15" descr="C:\Users\kingsoft\Desktop\图片7副本.png图片7副本"/>
          <p:cNvPicPr>
            <a:picLocks noChangeAspect="1"/>
          </p:cNvPicPr>
          <p:nvPr>
            <p:custDataLst>
              <p:tags r:id="rId3"/>
            </p:custDataLst>
          </p:nvPr>
        </p:nvPicPr>
        <p:blipFill>
          <a:blip r:embed="rId4"/>
          <a:stretch>
            <a:fillRect/>
          </a:stretch>
        </p:blipFill>
        <p:spPr>
          <a:xfrm flipH="1">
            <a:off x="6173788" y="5327650"/>
            <a:ext cx="2970212" cy="1530350"/>
          </a:xfrm>
          <a:prstGeom prst="rect">
            <a:avLst/>
          </a:prstGeom>
          <a:noFill/>
          <a:ln w="9525">
            <a:noFill/>
          </a:ln>
        </p:spPr>
      </p:pic>
      <p:sp>
        <p:nvSpPr>
          <p:cNvPr id="2" name="标题 1"/>
          <p:cNvSpPr>
            <a:spLocks noGrp="1"/>
          </p:cNvSpPr>
          <p:nvPr>
            <p:ph type="title"/>
          </p:nvPr>
        </p:nvSpPr>
        <p:spPr>
          <a:xfrm>
            <a:off x="459000" y="781200"/>
            <a:ext cx="8232300" cy="626400"/>
          </a:xfrm>
        </p:spPr>
        <p:txBody>
          <a:bodyPr anchor="ctr"/>
          <a:lstStyle>
            <a:lvl1pPr algn="ctr">
              <a:defRPr sz="27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7" name="文本占位符 6"/>
          <p:cNvSpPr>
            <a:spLocks noGrp="1"/>
          </p:cNvSpPr>
          <p:nvPr>
            <p:ph type="body" sz="quarter" idx="13"/>
          </p:nvPr>
        </p:nvSpPr>
        <p:spPr>
          <a:xfrm>
            <a:off x="459000" y="1659600"/>
            <a:ext cx="8231981" cy="828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9" name="内容占位符 8"/>
          <p:cNvSpPr>
            <a:spLocks noGrp="1"/>
          </p:cNvSpPr>
          <p:nvPr>
            <p:ph sz="quarter" idx="14"/>
          </p:nvPr>
        </p:nvSpPr>
        <p:spPr>
          <a:xfrm>
            <a:off x="459581" y="2808000"/>
            <a:ext cx="8224200" cy="3430800"/>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sym typeface="+mn-ea"/>
              </a:rPr>
              <a:t>第</a:t>
            </a:r>
            <a:r>
              <a:rPr lang="zh-CN" altLang="en-US" sz="1050" strike="noStrike" noProof="1" dirty="0"/>
              <a:t>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pic>
        <p:nvPicPr>
          <p:cNvPr id="33795" name="图片 17"/>
          <p:cNvPicPr>
            <a:picLocks noChangeAspect="1"/>
          </p:cNvPicPr>
          <p:nvPr>
            <p:custDataLst>
              <p:tags r:id="rId2"/>
            </p:custDataLst>
          </p:nvPr>
        </p:nvPicPr>
        <p:blipFill>
          <a:blip r:embed="rId3"/>
          <a:stretch>
            <a:fillRect/>
          </a:stretch>
        </p:blipFill>
        <p:spPr>
          <a:xfrm>
            <a:off x="3175" y="0"/>
            <a:ext cx="9144000" cy="1974850"/>
          </a:xfrm>
          <a:prstGeom prst="rect">
            <a:avLst/>
          </a:prstGeom>
          <a:noFill/>
          <a:ln w="9525">
            <a:noFill/>
          </a:ln>
        </p:spPr>
      </p:pic>
      <p:sp>
        <p:nvSpPr>
          <p:cNvPr id="13" name="矩形 12"/>
          <p:cNvSpPr/>
          <p:nvPr>
            <p:custDataLst>
              <p:tags r:id="rId4"/>
            </p:custDataLst>
          </p:nvPr>
        </p:nvSpPr>
        <p:spPr>
          <a:xfrm>
            <a:off x="0" y="5041900"/>
            <a:ext cx="9144000" cy="18288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sp>
        <p:nvSpPr>
          <p:cNvPr id="2" name="标题 1"/>
          <p:cNvSpPr>
            <a:spLocks noGrp="1"/>
          </p:cNvSpPr>
          <p:nvPr>
            <p:ph type="title"/>
          </p:nvPr>
        </p:nvSpPr>
        <p:spPr>
          <a:xfrm>
            <a:off x="453600" y="669600"/>
            <a:ext cx="8232300" cy="565200"/>
          </a:xfrm>
        </p:spPr>
        <p:txBody>
          <a:bodyPr anchor="ctr"/>
          <a:lstStyle>
            <a:lvl1pPr algn="ctr">
              <a:defRPr sz="24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53628" y="1681200"/>
            <a:ext cx="8243100" cy="3211200"/>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sym typeface="+mn-ea"/>
              </a:rPr>
              <a:t>第</a:t>
            </a:r>
            <a:r>
              <a:rPr lang="zh-CN" altLang="en-US" sz="1050" strike="noStrike" noProof="1" dirty="0"/>
              <a:t>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9" name="文本占位符 8"/>
          <p:cNvSpPr>
            <a:spLocks noGrp="1"/>
          </p:cNvSpPr>
          <p:nvPr>
            <p:ph type="body" sz="quarter" idx="14"/>
          </p:nvPr>
        </p:nvSpPr>
        <p:spPr>
          <a:xfrm>
            <a:off x="445500" y="5180400"/>
            <a:ext cx="8251200" cy="1011600"/>
          </a:xfrm>
        </p:spPr>
        <p:txBody>
          <a:bodyPr/>
          <a:lstStyle>
            <a:lvl1pPr marL="0" indent="0">
              <a:buNone/>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pic>
        <p:nvPicPr>
          <p:cNvPr id="34819" name="图片 17"/>
          <p:cNvPicPr>
            <a:picLocks noChangeAspect="1"/>
          </p:cNvPicPr>
          <p:nvPr>
            <p:custDataLst>
              <p:tags r:id="rId2"/>
            </p:custDataLst>
          </p:nvPr>
        </p:nvPicPr>
        <p:blipFill>
          <a:blip r:embed="rId3"/>
          <a:stretch>
            <a:fillRect/>
          </a:stretch>
        </p:blipFill>
        <p:spPr>
          <a:xfrm>
            <a:off x="0" y="6242050"/>
            <a:ext cx="9144000" cy="1231900"/>
          </a:xfrm>
          <a:prstGeom prst="rect">
            <a:avLst/>
          </a:prstGeom>
          <a:noFill/>
          <a:ln w="9525">
            <a:noFill/>
          </a:ln>
        </p:spPr>
      </p:pic>
      <p:sp>
        <p:nvSpPr>
          <p:cNvPr id="15" name="矩形 14"/>
          <p:cNvSpPr/>
          <p:nvPr>
            <p:custDataLst>
              <p:tags r:id="rId4"/>
            </p:custDataLst>
          </p:nvPr>
        </p:nvSpPr>
        <p:spPr>
          <a:xfrm>
            <a:off x="0" y="0"/>
            <a:ext cx="9144000" cy="9144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buClrTx/>
              <a:buSzTx/>
              <a:buFontTx/>
            </a:pPr>
            <a:endParaRPr lang="en-US" altLang="zh-CN" sz="1350" strike="noStrike" noProof="1">
              <a:latin typeface="Viner Hand ITC" charset="0"/>
              <a:cs typeface="Viner Hand ITC" charset="0"/>
              <a:sym typeface="+mn-ea"/>
            </a:endParaRPr>
          </a:p>
        </p:txBody>
      </p:sp>
      <p:sp>
        <p:nvSpPr>
          <p:cNvPr id="2" name="标题 1"/>
          <p:cNvSpPr>
            <a:spLocks noGrp="1"/>
          </p:cNvSpPr>
          <p:nvPr>
            <p:ph type="title"/>
          </p:nvPr>
        </p:nvSpPr>
        <p:spPr>
          <a:xfrm>
            <a:off x="434700" y="237600"/>
            <a:ext cx="8278200" cy="441964"/>
          </a:xfrm>
        </p:spPr>
        <p:txBody>
          <a:bodyPr>
            <a:normAutofit/>
          </a:bodyPr>
          <a:lstStyle>
            <a:lvl1pPr>
              <a:defRPr sz="21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34700" y="1663200"/>
            <a:ext cx="4006800" cy="2894400"/>
          </a:xfrm>
        </p:spPr>
        <p:txBody>
          <a:bodyPr>
            <a:normAutofit/>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a:t>单击此处编辑母版文本样式</a:t>
            </a:r>
            <a:endParaRPr lang="zh-CN" altLang="en-US" strike="noStrike" noProof="1"/>
          </a:p>
          <a:p>
            <a:pPr lvl="1" fontAlgn="auto"/>
            <a:r>
              <a:rPr lang="zh-CN" altLang="en-US" sz="1050" strike="noStrike" noProof="1" dirty="0">
                <a:sym typeface="+mn-ea"/>
              </a:rPr>
              <a:t>第</a:t>
            </a:r>
            <a:r>
              <a:rPr lang="zh-CN" altLang="en-US" sz="1050" strike="noStrike" noProof="1"/>
              <a:t>二级</a:t>
            </a:r>
            <a:endParaRPr lang="zh-CN" altLang="en-US" strike="noStrike" noProof="1"/>
          </a:p>
          <a:p>
            <a:pPr lvl="2" fontAlgn="auto"/>
            <a:r>
              <a:rPr lang="zh-CN" altLang="en-US" sz="1050" strike="noStrike" noProof="1" dirty="0">
                <a:sym typeface="+mn-ea"/>
              </a:rPr>
              <a:t>第</a:t>
            </a:r>
            <a:r>
              <a:rPr lang="zh-CN" altLang="en-US" sz="1050" strike="noStrike" noProof="1"/>
              <a:t>三级</a:t>
            </a:r>
            <a:endParaRPr lang="zh-CN" altLang="en-US" strike="noStrike" noProof="1"/>
          </a:p>
          <a:p>
            <a:pPr lvl="3" fontAlgn="auto"/>
            <a:r>
              <a:rPr lang="zh-CN" altLang="en-US" sz="1050" strike="noStrike" noProof="1" dirty="0">
                <a:sym typeface="+mn-ea"/>
              </a:rPr>
              <a:t>第</a:t>
            </a:r>
            <a:r>
              <a:rPr lang="zh-CN" altLang="en-US" sz="1050" strike="noStrike" noProof="1"/>
              <a:t>四级</a:t>
            </a:r>
            <a:endParaRPr lang="zh-CN" altLang="en-US" strike="noStrike" noProof="1"/>
          </a:p>
          <a:p>
            <a:pPr lvl="4" fontAlgn="auto"/>
            <a:r>
              <a:rPr lang="zh-CN" altLang="en-US" sz="1050" strike="noStrike" noProof="1" dirty="0">
                <a:sym typeface="+mn-ea"/>
              </a:rPr>
              <a:t>第</a:t>
            </a:r>
            <a:r>
              <a:rPr lang="zh-CN" altLang="en-US" sz="1050" strike="noStrike" noProof="1"/>
              <a:t>五级</a:t>
            </a:r>
            <a:endParaRPr lang="zh-CN" altLang="en-US" strike="noStrike" noProof="1"/>
          </a:p>
        </p:txBody>
      </p:sp>
      <p:sp>
        <p:nvSpPr>
          <p:cNvPr id="9" name="内容占位符 8"/>
          <p:cNvSpPr>
            <a:spLocks noGrp="1"/>
          </p:cNvSpPr>
          <p:nvPr>
            <p:ph sz="quarter" idx="14"/>
          </p:nvPr>
        </p:nvSpPr>
        <p:spPr>
          <a:xfrm>
            <a:off x="4681800" y="1663200"/>
            <a:ext cx="4025700" cy="2894400"/>
          </a:xfrm>
        </p:spPr>
        <p:txBody>
          <a:bodyPr>
            <a:normAutofit/>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a:t>单击此处编辑母版文本样式</a:t>
            </a:r>
            <a:endParaRPr lang="zh-CN" altLang="en-US" strike="noStrike" noProof="1"/>
          </a:p>
          <a:p>
            <a:pPr lvl="1" fontAlgn="auto"/>
            <a:r>
              <a:rPr lang="zh-CN" altLang="en-US" sz="1050" strike="noStrike" noProof="1" dirty="0">
                <a:sym typeface="+mn-ea"/>
              </a:rPr>
              <a:t>第</a:t>
            </a:r>
            <a:r>
              <a:rPr lang="zh-CN" altLang="en-US" sz="1050" strike="noStrike" noProof="1"/>
              <a:t>二级</a:t>
            </a:r>
            <a:endParaRPr lang="zh-CN" altLang="en-US" strike="noStrike" noProof="1"/>
          </a:p>
          <a:p>
            <a:pPr lvl="2" fontAlgn="auto"/>
            <a:r>
              <a:rPr lang="zh-CN" altLang="en-US" sz="1050" strike="noStrike" noProof="1" dirty="0">
                <a:sym typeface="+mn-ea"/>
              </a:rPr>
              <a:t>第</a:t>
            </a:r>
            <a:r>
              <a:rPr lang="zh-CN" altLang="en-US" sz="1050" strike="noStrike" noProof="1"/>
              <a:t>三级</a:t>
            </a:r>
            <a:endParaRPr lang="zh-CN" altLang="en-US" strike="noStrike" noProof="1"/>
          </a:p>
          <a:p>
            <a:pPr lvl="3" fontAlgn="auto"/>
            <a:r>
              <a:rPr lang="zh-CN" altLang="en-US" sz="1050" strike="noStrike" noProof="1" dirty="0">
                <a:sym typeface="+mn-ea"/>
              </a:rPr>
              <a:t>第</a:t>
            </a:r>
            <a:r>
              <a:rPr lang="zh-CN" altLang="en-US" sz="1050" strike="noStrike" noProof="1"/>
              <a:t>四级</a:t>
            </a:r>
            <a:endParaRPr lang="zh-CN" altLang="en-US" strike="noStrike" noProof="1"/>
          </a:p>
          <a:p>
            <a:pPr lvl="4" fontAlgn="auto"/>
            <a:r>
              <a:rPr lang="zh-CN" altLang="en-US" sz="1050" strike="noStrike" noProof="1" dirty="0">
                <a:sym typeface="+mn-ea"/>
              </a:rPr>
              <a:t>第</a:t>
            </a:r>
            <a:r>
              <a:rPr lang="zh-CN" altLang="en-US" sz="1050" strike="noStrike" noProof="1"/>
              <a:t>五级</a:t>
            </a:r>
            <a:endParaRPr lang="zh-CN" altLang="en-US" strike="noStrike" noProof="1"/>
          </a:p>
        </p:txBody>
      </p:sp>
      <p:sp>
        <p:nvSpPr>
          <p:cNvPr id="11" name="文本占位符 10"/>
          <p:cNvSpPr>
            <a:spLocks noGrp="1"/>
          </p:cNvSpPr>
          <p:nvPr>
            <p:ph type="body" sz="quarter" idx="15"/>
          </p:nvPr>
        </p:nvSpPr>
        <p:spPr>
          <a:xfrm>
            <a:off x="429300" y="4816800"/>
            <a:ext cx="4006800" cy="781200"/>
          </a:xfrm>
        </p:spPr>
        <p:txBody>
          <a:bodyPr>
            <a:normAutofit/>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fontAlgn="auto"/>
            <a:r>
              <a:rPr lang="zh-CN" altLang="en-US" sz="1050" strike="noStrike" noProof="1" dirty="0"/>
              <a:t>单击此处编辑母版文本样式</a:t>
            </a:r>
            <a:endParaRPr lang="zh-CN" altLang="en-US" strike="noStrike" noProof="1" dirty="0"/>
          </a:p>
        </p:txBody>
      </p:sp>
      <p:sp>
        <p:nvSpPr>
          <p:cNvPr id="13" name="文本占位符 12"/>
          <p:cNvSpPr>
            <a:spLocks noGrp="1"/>
          </p:cNvSpPr>
          <p:nvPr>
            <p:ph type="body" sz="quarter" idx="16"/>
          </p:nvPr>
        </p:nvSpPr>
        <p:spPr>
          <a:xfrm>
            <a:off x="4689900" y="4813200"/>
            <a:ext cx="4025700" cy="781200"/>
          </a:xfrm>
        </p:spPr>
        <p:txBody>
          <a:bodyPr>
            <a:normAutofit/>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fontAlgn="auto"/>
            <a:r>
              <a:rPr lang="zh-CN" altLang="en-US" sz="1050"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腰带">
    <p:bg>
      <p:bgPr>
        <a:solidFill>
          <a:srgbClr val="EBF5FC"/>
        </a:solidFill>
        <a:effectLst/>
      </p:bgPr>
    </p:bg>
    <p:spTree>
      <p:nvGrpSpPr>
        <p:cNvPr id="1" name=""/>
        <p:cNvGrpSpPr/>
        <p:nvPr/>
      </p:nvGrpSpPr>
      <p:grpSpPr>
        <a:xfrm>
          <a:off x="0" y="0"/>
          <a:ext cx="0" cy="0"/>
          <a:chOff x="0" y="0"/>
          <a:chExt cx="0" cy="0"/>
        </a:xfrm>
      </p:grpSpPr>
      <p:sp>
        <p:nvSpPr>
          <p:cNvPr id="12" name="矩形 11"/>
          <p:cNvSpPr/>
          <p:nvPr>
            <p:custDataLst>
              <p:tags r:id="rId2"/>
            </p:custDataLst>
          </p:nvPr>
        </p:nvSpPr>
        <p:spPr>
          <a:xfrm>
            <a:off x="0" y="958850"/>
            <a:ext cx="9144000" cy="49403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pic>
        <p:nvPicPr>
          <p:cNvPr id="35844" name="图片 8" descr="C:\Users\kingsoft\Desktop\图片7副本.png图片7副本"/>
          <p:cNvPicPr>
            <a:picLocks noChangeAspect="1"/>
          </p:cNvPicPr>
          <p:nvPr>
            <p:custDataLst>
              <p:tags r:id="rId3"/>
            </p:custDataLst>
          </p:nvPr>
        </p:nvPicPr>
        <p:blipFill>
          <a:blip r:embed="rId4"/>
          <a:stretch>
            <a:fillRect/>
          </a:stretch>
        </p:blipFill>
        <p:spPr>
          <a:xfrm flipH="1">
            <a:off x="6321425" y="4916488"/>
            <a:ext cx="2822575" cy="982662"/>
          </a:xfrm>
          <a:prstGeom prst="rect">
            <a:avLst/>
          </a:prstGeom>
          <a:noFill/>
          <a:ln w="9525">
            <a:noFill/>
          </a:ln>
        </p:spPr>
      </p:pic>
      <p:pic>
        <p:nvPicPr>
          <p:cNvPr id="35845" name="图片 9" descr="C:\Users\kingsoft\Desktop\图片7副本.png图片7副本"/>
          <p:cNvPicPr>
            <a:picLocks noChangeAspect="1"/>
          </p:cNvPicPr>
          <p:nvPr>
            <p:custDataLst>
              <p:tags r:id="rId5"/>
            </p:custDataLst>
          </p:nvPr>
        </p:nvPicPr>
        <p:blipFill>
          <a:blip r:embed="rId6"/>
          <a:stretch>
            <a:fillRect/>
          </a:stretch>
        </p:blipFill>
        <p:spPr>
          <a:xfrm rot="-10800000" flipH="1">
            <a:off x="0" y="0"/>
            <a:ext cx="3535363" cy="1230313"/>
          </a:xfrm>
          <a:prstGeom prst="rect">
            <a:avLst/>
          </a:prstGeom>
          <a:noFill/>
          <a:ln w="9525">
            <a:noFill/>
          </a:ln>
        </p:spPr>
      </p:pic>
      <p:sp>
        <p:nvSpPr>
          <p:cNvPr id="2" name="标题 1"/>
          <p:cNvSpPr>
            <a:spLocks noGrp="1"/>
          </p:cNvSpPr>
          <p:nvPr>
            <p:ph type="title" hasCustomPrompt="1"/>
          </p:nvPr>
        </p:nvSpPr>
        <p:spPr>
          <a:xfrm>
            <a:off x="1142100" y="1339200"/>
            <a:ext cx="6858000" cy="2386800"/>
          </a:xfrm>
        </p:spPr>
        <p:txBody>
          <a:bodyPr anchor="b"/>
          <a:lstStyle>
            <a:lvl1pPr algn="ctr">
              <a:defRPr sz="45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单击此处编辑标题</a:t>
            </a:r>
            <a:endParaRPr lang="zh-CN" altLang="en-US" strike="noStrike" noProof="1" dirty="0"/>
          </a:p>
        </p:txBody>
      </p:sp>
      <p:sp>
        <p:nvSpPr>
          <p:cNvPr id="7" name="文本占位符 6"/>
          <p:cNvSpPr>
            <a:spLocks noGrp="1"/>
          </p:cNvSpPr>
          <p:nvPr>
            <p:ph type="body" sz="quarter" idx="13"/>
          </p:nvPr>
        </p:nvSpPr>
        <p:spPr>
          <a:xfrm>
            <a:off x="1141810" y="3862800"/>
            <a:ext cx="6858000" cy="1656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7"/>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8"/>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9"/>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5" Type="http://schemas.openxmlformats.org/officeDocument/2006/relationships/theme" Target="../theme/theme2.xml"/><Relationship Id="rId24" Type="http://schemas.openxmlformats.org/officeDocument/2006/relationships/tags" Target="../tags/tag95.xml"/><Relationship Id="rId23" Type="http://schemas.openxmlformats.org/officeDocument/2006/relationships/tags" Target="../tags/tag94.xml"/><Relationship Id="rId22" Type="http://schemas.openxmlformats.org/officeDocument/2006/relationships/tags" Target="../tags/tag93.xml"/><Relationship Id="rId21" Type="http://schemas.openxmlformats.org/officeDocument/2006/relationships/tags" Target="../tags/tag92.xml"/><Relationship Id="rId20" Type="http://schemas.openxmlformats.org/officeDocument/2006/relationships/tags" Target="../tags/tag91.xml"/><Relationship Id="rId2" Type="http://schemas.openxmlformats.org/officeDocument/2006/relationships/slideLayout" Target="../slideLayouts/slideLayout14.xml"/><Relationship Id="rId19" Type="http://schemas.openxmlformats.org/officeDocument/2006/relationships/tags" Target="../tags/tag90.xml"/><Relationship Id="rId18" Type="http://schemas.openxmlformats.org/officeDocument/2006/relationships/slideLayout" Target="../slideLayouts/slideLayout30.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D40A7F-8AB5-4522-8271-B9A8B07EAD0F}" type="datetimeFigureOut">
              <a:rPr lang="zh-CN" altLang="en-US" smtClean="0"/>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3F27AD-6279-49CA-94DA-C3B805CA0F15}"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标题占位符 1"/>
          <p:cNvSpPr>
            <a:spLocks noGrp="1"/>
          </p:cNvSpPr>
          <p:nvPr>
            <p:ph type="title"/>
            <p:custDataLst>
              <p:tags r:id="rId19"/>
            </p:custDataLst>
          </p:nvPr>
        </p:nvSpPr>
        <p:spPr>
          <a:xfrm>
            <a:off x="501650" y="442913"/>
            <a:ext cx="8140700" cy="442912"/>
          </a:xfrm>
          <a:prstGeom prst="rect">
            <a:avLst/>
          </a:prstGeom>
          <a:noFill/>
          <a:ln w="9525">
            <a:noFill/>
          </a:ln>
        </p:spPr>
        <p:txBody>
          <a:bodyPr vert="horz" lIns="90000" tIns="46800" rIns="90000" bIns="46800" anchor="t"/>
          <a:p>
            <a:pPr lvl="0"/>
            <a:r>
              <a:rPr lang="zh-CN" altLang="en-US" dirty="0"/>
              <a:t>单击此处编辑母版标题样式</a:t>
            </a:r>
            <a:endParaRPr lang="zh-CN" altLang="en-US" dirty="0"/>
          </a:p>
        </p:txBody>
      </p:sp>
      <p:sp>
        <p:nvSpPr>
          <p:cNvPr id="2051" name="文本占位符 2"/>
          <p:cNvSpPr>
            <a:spLocks noGrp="1"/>
          </p:cNvSpPr>
          <p:nvPr>
            <p:ph type="body"/>
            <p:custDataLst>
              <p:tags r:id="rId20"/>
            </p:custDataLst>
          </p:nvPr>
        </p:nvSpPr>
        <p:spPr>
          <a:xfrm>
            <a:off x="501650" y="952500"/>
            <a:ext cx="8140700" cy="5389563"/>
          </a:xfrm>
          <a:prstGeom prst="rect">
            <a:avLst/>
          </a:prstGeom>
          <a:noFill/>
          <a:ln w="9525">
            <a:noFill/>
          </a:ln>
        </p:spPr>
        <p:txBody>
          <a:bodyPr vert="horz" lIns="90000" tIns="46800" rIns="90000" bIns="46800" anchor="t"/>
          <a:p>
            <a:pPr lvl="0"/>
            <a:r>
              <a:rPr lang="zh-CN" altLang="en-US" dirty="0"/>
              <a:t>单击此处编辑母版文本样式</a:t>
            </a:r>
            <a:endParaRPr lang="zh-CN" altLang="en-US" dirty="0"/>
          </a:p>
          <a:p>
            <a:pPr lvl="1" indent="-171450"/>
            <a:r>
              <a:rPr lang="zh-CN" altLang="en-US" dirty="0"/>
              <a:t>第二级</a:t>
            </a:r>
            <a:endParaRPr lang="zh-CN" altLang="en-US" dirty="0"/>
          </a:p>
          <a:p>
            <a:pPr lvl="2" indent="-171450"/>
            <a:r>
              <a:rPr lang="zh-CN" altLang="en-US" dirty="0"/>
              <a:t>第三级</a:t>
            </a:r>
            <a:endParaRPr lang="zh-CN" altLang="en-US" dirty="0"/>
          </a:p>
          <a:p>
            <a:pPr lvl="3" indent="-171450"/>
            <a:r>
              <a:rPr lang="zh-CN" altLang="en-US" dirty="0"/>
              <a:t>第四级</a:t>
            </a:r>
            <a:endParaRPr lang="zh-CN" altLang="en-US" dirty="0"/>
          </a:p>
          <a:p>
            <a:pPr lvl="4" indent="-171450"/>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60400" y="6350000"/>
            <a:ext cx="2024063" cy="315913"/>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3"/>
            <p:custDataLst>
              <p:tags r:id="rId22"/>
            </p:custDataLst>
          </p:nvPr>
        </p:nvSpPr>
        <p:spPr>
          <a:xfrm>
            <a:off x="3087688" y="6350000"/>
            <a:ext cx="2968625" cy="315913"/>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pPr fontAlgn="base"/>
            <a:endParaRPr lang="zh-CN" altLang="en-US" strike="noStrike" noProof="1" dirty="0"/>
          </a:p>
        </p:txBody>
      </p:sp>
      <p:sp>
        <p:nvSpPr>
          <p:cNvPr id="6" name="灯片编号占位符 5"/>
          <p:cNvSpPr>
            <a:spLocks noGrp="1"/>
          </p:cNvSpPr>
          <p:nvPr>
            <p:ph type="sldNum" sz="quarter" idx="4"/>
            <p:custDataLst>
              <p:tags r:id="rId23"/>
            </p:custDataLst>
          </p:nvPr>
        </p:nvSpPr>
        <p:spPr>
          <a:xfrm>
            <a:off x="6457950" y="6350000"/>
            <a:ext cx="2025650" cy="315913"/>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
        <p:nvSpPr>
          <p:cNvPr id="7" name="KSO_TEMPLATE" hidden="1"/>
          <p:cNvSpPr/>
          <p:nvPr>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Lst>
  <p:hf sldNum="0" hdr="0" ftr="0" dt="0"/>
  <p:txStyles>
    <p:titleStyle>
      <a:lvl1pPr algn="l" defTabSz="685800" rtl="0" eaLnBrk="1" fontAlgn="auto" latinLnBrk="0" hangingPunct="1">
        <a:lnSpc>
          <a:spcPct val="100000"/>
        </a:lnSpc>
        <a:spcBef>
          <a:spcPct val="0"/>
        </a:spcBef>
        <a:buNone/>
        <a:defRPr sz="18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tags" Target="../tags/tag96.xml"/><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image" Target="../media/image20.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3.xml"/><Relationship Id="rId3" Type="http://schemas.openxmlformats.org/officeDocument/2006/relationships/tags" Target="../tags/tag97.xml"/><Relationship Id="rId2" Type="http://schemas.openxmlformats.org/officeDocument/2006/relationships/image" Target="../media/image21.png"/><Relationship Id="rId1"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3.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jpeg"/></Relationships>
</file>

<file path=ppt/slides/_rels/slide5.xml.rels><?xml version="1.0" encoding="UTF-8" standalone="yes"?>
<Relationships xmlns="http://schemas.openxmlformats.org/package/2006/relationships"><Relationship Id="rId9" Type="http://schemas.openxmlformats.org/officeDocument/2006/relationships/vmlDrawing" Target="../drawings/vmlDrawing1.vml"/><Relationship Id="rId8" Type="http://schemas.openxmlformats.org/officeDocument/2006/relationships/slideLayout" Target="../slideLayouts/slideLayout2.xml"/><Relationship Id="rId7" Type="http://schemas.openxmlformats.org/officeDocument/2006/relationships/image" Target="../media/image28.png"/><Relationship Id="rId6" Type="http://schemas.openxmlformats.org/officeDocument/2006/relationships/image" Target="../media/image27.jpeg"/><Relationship Id="rId5" Type="http://schemas.openxmlformats.org/officeDocument/2006/relationships/image" Target="../media/image26.emf"/><Relationship Id="rId4" Type="http://schemas.openxmlformats.org/officeDocument/2006/relationships/oleObject" Target="../embeddings/oleObject2.bin"/><Relationship Id="rId3" Type="http://schemas.openxmlformats.org/officeDocument/2006/relationships/image" Target="../media/image25.emf"/><Relationship Id="rId2" Type="http://schemas.openxmlformats.org/officeDocument/2006/relationships/oleObject" Target="../embeddings/oleObject1.bin"/><Relationship Id="rId10" Type="http://schemas.openxmlformats.org/officeDocument/2006/relationships/notesSlide" Target="../notesSlides/notesSlide3.xml"/><Relationship Id="rId1" Type="http://schemas.openxmlformats.org/officeDocument/2006/relationships/image" Target="../media/image24.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image" Target="../media/image2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31.jpeg"/><Relationship Id="rId2" Type="http://schemas.openxmlformats.org/officeDocument/2006/relationships/image" Target="../media/image30.emf"/><Relationship Id="rId1"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11.xml.rels><?xml version="1.0" encoding="UTF-8" standalone="yes"?>
<Relationships xmlns="http://schemas.openxmlformats.org/package/2006/relationships"><Relationship Id="rId9" Type="http://schemas.openxmlformats.org/officeDocument/2006/relationships/tags" Target="../tags/tag105.xml"/><Relationship Id="rId8" Type="http://schemas.openxmlformats.org/officeDocument/2006/relationships/tags" Target="../tags/tag104.xml"/><Relationship Id="rId7" Type="http://schemas.openxmlformats.org/officeDocument/2006/relationships/tags" Target="../tags/tag103.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 Id="rId3" Type="http://schemas.openxmlformats.org/officeDocument/2006/relationships/tags" Target="../tags/tag99.xml"/><Relationship Id="rId2" Type="http://schemas.openxmlformats.org/officeDocument/2006/relationships/tags" Target="../tags/tag98.xml"/><Relationship Id="rId12" Type="http://schemas.openxmlformats.org/officeDocument/2006/relationships/notesSlide" Target="../notesSlides/notesSlide9.xml"/><Relationship Id="rId11" Type="http://schemas.openxmlformats.org/officeDocument/2006/relationships/slideLayout" Target="../slideLayouts/slideLayout2.xml"/><Relationship Id="rId10" Type="http://schemas.openxmlformats.org/officeDocument/2006/relationships/image" Target="../media/image32.png"/><Relationship Id="rId1"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jpe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33.png"/><Relationship Id="rId1" Type="http://schemas.openxmlformats.org/officeDocument/2006/relationships/image" Target="../media/image24.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34.jpeg"/><Relationship Id="rId1" Type="http://schemas.openxmlformats.org/officeDocument/2006/relationships/image" Target="../media/image24.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35.png"/><Relationship Id="rId1" Type="http://schemas.openxmlformats.org/officeDocument/2006/relationships/image" Target="../media/image24.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jpe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24.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image" Target="../media/image43.png"/><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image" Target="../media/image24.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image" Target="../media/image46.jpeg"/><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image" Target="../media/image24.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47.png"/><Relationship Id="rId1" Type="http://schemas.openxmlformats.org/officeDocument/2006/relationships/image" Target="../media/image24.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2.xml"/><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image" Target="../media/image24.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jpe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image" Target="../media/image50.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2.xml"/><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51.jpeg"/><Relationship Id="rId1" Type="http://schemas.openxmlformats.org/officeDocument/2006/relationships/image" Target="../media/image24.pn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2.xml"/><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image" Target="../media/image24.png"/></Relationships>
</file>

<file path=ppt/slides/_rels/slide30.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jpeg"/><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2.xml"/><Relationship Id="rId2" Type="http://schemas.openxmlformats.org/officeDocument/2006/relationships/image" Target="../media/image59.png"/><Relationship Id="rId1" Type="http://schemas.openxmlformats.org/officeDocument/2006/relationships/image" Target="../media/image5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pic>
        <p:nvPicPr>
          <p:cNvPr id="37890" name="图片 1" descr="lALPDgQ9rTUjDpHNAePNAh0_541_483_副本"/>
          <p:cNvPicPr>
            <a:picLocks noChangeAspect="1"/>
          </p:cNvPicPr>
          <p:nvPr/>
        </p:nvPicPr>
        <p:blipFill>
          <a:blip r:embed="rId1"/>
          <a:stretch>
            <a:fillRect/>
          </a:stretch>
        </p:blipFill>
        <p:spPr>
          <a:xfrm>
            <a:off x="5191125" y="3333750"/>
            <a:ext cx="3948113" cy="3524250"/>
          </a:xfrm>
          <a:prstGeom prst="rect">
            <a:avLst/>
          </a:prstGeom>
          <a:noFill/>
          <a:ln w="9525">
            <a:noFill/>
          </a:ln>
        </p:spPr>
      </p:pic>
      <p:pic>
        <p:nvPicPr>
          <p:cNvPr id="37891" name="图片 9" descr="无标题_副本"/>
          <p:cNvPicPr>
            <a:picLocks noChangeAspect="1"/>
          </p:cNvPicPr>
          <p:nvPr/>
        </p:nvPicPr>
        <p:blipFill>
          <a:blip r:embed="rId2"/>
          <a:stretch>
            <a:fillRect/>
          </a:stretch>
        </p:blipFill>
        <p:spPr>
          <a:xfrm>
            <a:off x="106363" y="127000"/>
            <a:ext cx="1901825" cy="763588"/>
          </a:xfrm>
          <a:prstGeom prst="rect">
            <a:avLst/>
          </a:prstGeom>
          <a:noFill/>
          <a:ln w="9525">
            <a:noFill/>
          </a:ln>
        </p:spPr>
      </p:pic>
      <p:sp>
        <p:nvSpPr>
          <p:cNvPr id="13" name="文本框 12"/>
          <p:cNvSpPr txBox="1"/>
          <p:nvPr/>
        </p:nvSpPr>
        <p:spPr>
          <a:xfrm>
            <a:off x="3636010" y="1772285"/>
            <a:ext cx="4639310" cy="3461385"/>
          </a:xfrm>
          <a:prstGeom prst="rect">
            <a:avLst/>
          </a:prstGeom>
          <a:noFill/>
        </p:spPr>
        <p:txBody>
          <a:bodyPr wrap="square">
            <a:spAutoFit/>
            <a:scene3d>
              <a:camera prst="orthographicFront"/>
              <a:lightRig rig="threePt" dir="t"/>
            </a:scene3d>
          </a:bodyPr>
          <a:p>
            <a:pPr marR="0" defTabSz="914400" eaLnBrk="0" hangingPunct="0">
              <a:lnSpc>
                <a:spcPct val="150000"/>
              </a:lnSpc>
              <a:buClrTx/>
              <a:buSzTx/>
              <a:buFontTx/>
            </a:pPr>
            <a:r>
              <a:rPr kumimoji="0" lang="zh-CN" altLang="en-US" sz="2000" b="1" kern="1200" cap="none" spc="0" normalizeH="0" baseline="0" noProof="1">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ea"/>
                <a:sym typeface="+mn-ea"/>
              </a:rPr>
              <a:t>曹淑敏</a:t>
            </a:r>
            <a:endParaRPr kumimoji="0" lang="zh-CN" altLang="en-US" sz="2000" b="1" kern="1200" cap="none" spc="0" normalizeH="0" baseline="0" noProof="1">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ea"/>
              <a:sym typeface="+mn-ea"/>
            </a:endParaRPr>
          </a:p>
          <a:p>
            <a:pPr marR="0" defTabSz="914400" eaLnBrk="0" hangingPunct="0">
              <a:lnSpc>
                <a:spcPct val="150000"/>
              </a:lnSpc>
              <a:buClrTx/>
              <a:buSzTx/>
              <a:buFontTx/>
            </a:pPr>
            <a:r>
              <a:rPr noProof="1" dirty="0">
                <a:latin typeface="微软雅黑" panose="020B0503020204020204" pitchFamily="34" charset="-122"/>
                <a:ea typeface="微软雅黑" panose="020B0503020204020204" pitchFamily="34" charset="-122"/>
                <a:cs typeface="微软雅黑" panose="020B0503020204020204" pitchFamily="34" charset="-122"/>
                <a:sym typeface="+mn-ea"/>
              </a:rPr>
              <a:t>综合事业局总工程师，教授级高工。长期从事和负责规划计划、水资源管理、科技方面技术业务工作。主持开展多项水资源领域专题研究。已出版《水资源管理绩效评估理论与技术探索》、《合同节水管理推行机制研究及应用》、《再生水利用安全性、经济性、适应性分析》等多部专著</a:t>
            </a:r>
            <a:r>
              <a:rPr lang="zh-CN" noProof="1" dirty="0">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noProof="1"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3" name="图片 2" descr="IMG_3538"/>
          <p:cNvPicPr>
            <a:picLocks noChangeAspect="1"/>
          </p:cNvPicPr>
          <p:nvPr/>
        </p:nvPicPr>
        <p:blipFill>
          <a:blip r:embed="rId3"/>
          <a:stretch>
            <a:fillRect/>
          </a:stretch>
        </p:blipFill>
        <p:spPr>
          <a:xfrm>
            <a:off x="651510" y="1697355"/>
            <a:ext cx="2592070" cy="3769360"/>
          </a:xfrm>
          <a:prstGeom prst="ellipse">
            <a:avLst/>
          </a:prstGeom>
        </p:spPr>
      </p:pic>
    </p:spTree>
    <p:custDataLst>
      <p:tags r:id="rId4"/>
    </p:custDataLst>
  </p:cSld>
  <p:clrMapOvr>
    <a:masterClrMapping/>
  </p:clrMapOvr>
  <p:transition>
    <p:wheel spokes="8"/>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pic>
        <p:nvPicPr>
          <p:cNvPr id="38914" name="图片 1" descr="lALPDgQ9rTUjDpHNAePNAh0_541_483_副本"/>
          <p:cNvPicPr>
            <a:picLocks noChangeAspect="1"/>
          </p:cNvPicPr>
          <p:nvPr/>
        </p:nvPicPr>
        <p:blipFill>
          <a:blip r:embed="rId1"/>
          <a:stretch>
            <a:fillRect/>
          </a:stretch>
        </p:blipFill>
        <p:spPr>
          <a:xfrm>
            <a:off x="5203825" y="3333750"/>
            <a:ext cx="3948113" cy="3524250"/>
          </a:xfrm>
          <a:prstGeom prst="rect">
            <a:avLst/>
          </a:prstGeom>
          <a:noFill/>
          <a:ln w="9525">
            <a:noFill/>
          </a:ln>
        </p:spPr>
      </p:pic>
      <p:pic>
        <p:nvPicPr>
          <p:cNvPr id="38915" name="图片 9" descr="无标题_副本"/>
          <p:cNvPicPr>
            <a:picLocks noChangeAspect="1"/>
          </p:cNvPicPr>
          <p:nvPr/>
        </p:nvPicPr>
        <p:blipFill>
          <a:blip r:embed="rId2"/>
          <a:stretch>
            <a:fillRect/>
          </a:stretch>
        </p:blipFill>
        <p:spPr>
          <a:xfrm>
            <a:off x="106363" y="127000"/>
            <a:ext cx="1901825" cy="763588"/>
          </a:xfrm>
          <a:prstGeom prst="rect">
            <a:avLst/>
          </a:prstGeom>
          <a:noFill/>
          <a:ln w="9525">
            <a:noFill/>
          </a:ln>
        </p:spPr>
      </p:pic>
      <p:sp>
        <p:nvSpPr>
          <p:cNvPr id="7" name="文本框 6"/>
          <p:cNvSpPr txBox="1"/>
          <p:nvPr/>
        </p:nvSpPr>
        <p:spPr>
          <a:xfrm>
            <a:off x="1520825" y="1720850"/>
            <a:ext cx="6102350" cy="460375"/>
          </a:xfrm>
          <a:prstGeom prst="rect">
            <a:avLst/>
          </a:prstGeom>
          <a:noFill/>
        </p:spPr>
        <p:txBody>
          <a:bodyPr>
            <a:spAutoFit/>
          </a:bodyPr>
          <a:p>
            <a:pPr marR="0" algn="ctr" defTabSz="914400" eaLnBrk="0" hangingPunct="0">
              <a:buClrTx/>
              <a:buSzTx/>
              <a:buFontTx/>
              <a:defRPr/>
            </a:pPr>
            <a:r>
              <a:rPr lang="zh-CN" altLang="en-US" sz="2400" b="1">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mn-ea"/>
              </a:rPr>
              <a:t>议题一</a:t>
            </a:r>
            <a:r>
              <a:rPr kumimoji="0" lang="zh-CN" altLang="en-US" sz="2400" b="1" kern="1200" cap="none" spc="0" normalizeH="0" baseline="0" noProof="1">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cs typeface="+mn-cs"/>
              </a:rPr>
              <a:t>：流域治理与农业节水</a:t>
            </a:r>
            <a:endParaRPr kumimoji="0" lang="zh-CN" altLang="en-US" sz="2400" b="1" kern="1200" cap="none" spc="0" normalizeH="0" baseline="0" noProof="1">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cs typeface="+mn-cs"/>
            </a:endParaRPr>
          </a:p>
        </p:txBody>
      </p:sp>
      <p:sp>
        <p:nvSpPr>
          <p:cNvPr id="61444" name="文本框 2"/>
          <p:cNvSpPr txBox="1"/>
          <p:nvPr/>
        </p:nvSpPr>
        <p:spPr>
          <a:xfrm>
            <a:off x="1914208" y="3124518"/>
            <a:ext cx="5203825" cy="607695"/>
          </a:xfrm>
          <a:prstGeom prst="rect">
            <a:avLst/>
          </a:prstGeom>
          <a:noFill/>
          <a:ln w="9525">
            <a:noFill/>
          </a:ln>
        </p:spPr>
        <p:txBody>
          <a:bodyPr anchor="t">
            <a:spAutoFit/>
          </a:bodyPr>
          <a:p>
            <a:pPr marR="0" algn="ctr" defTabSz="914400" eaLnBrk="0" hangingPunct="0">
              <a:lnSpc>
                <a:spcPct val="120000"/>
              </a:lnSpc>
              <a:buClrTx/>
              <a:buSzTx/>
              <a:buFontTx/>
            </a:pPr>
            <a:r>
              <a:rPr kumimoji="0" lang="zh-CN" altLang="en-US" sz="2800" b="1" kern="1200" cap="none" spc="0" normalizeH="0" baseline="0" noProof="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mj-ea"/>
                <a:ea typeface="+mj-ea"/>
                <a:cs typeface="+mn-cs"/>
                <a:sym typeface="+mn-ea"/>
              </a:rPr>
              <a:t>合同节水理论与实践</a:t>
            </a:r>
            <a:endParaRPr kumimoji="0" lang="zh-CN" altLang="en-US" sz="2800" b="1" kern="1200" cap="none" spc="0" normalizeH="0" baseline="0" noProof="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mj-ea"/>
              <a:ea typeface="+mj-ea"/>
              <a:cs typeface="+mn-cs"/>
              <a:sym typeface="+mn-ea"/>
            </a:endParaRPr>
          </a:p>
        </p:txBody>
      </p:sp>
      <p:sp>
        <p:nvSpPr>
          <p:cNvPr id="38918" name="矩形 4"/>
          <p:cNvSpPr/>
          <p:nvPr/>
        </p:nvSpPr>
        <p:spPr>
          <a:xfrm>
            <a:off x="3003550" y="4667250"/>
            <a:ext cx="3025775" cy="922020"/>
          </a:xfrm>
          <a:prstGeom prst="rect">
            <a:avLst/>
          </a:prstGeom>
          <a:noFill/>
          <a:ln w="9525">
            <a:noFill/>
          </a:ln>
        </p:spPr>
        <p:txBody>
          <a:bodyPr anchor="t">
            <a:spAutoFit/>
          </a:bodyPr>
          <a:p>
            <a:pPr algn="ctr" eaLnBrk="0" hangingPunct="0">
              <a:lnSpc>
                <a:spcPct val="150000"/>
              </a:lnSpc>
            </a:pPr>
            <a:r>
              <a:rPr lang="zh-CN" altLang="en-US" b="1" dirty="0">
                <a:solidFill>
                  <a:srgbClr val="002060"/>
                </a:solidFill>
                <a:latin typeface="方正粗黑宋简体" panose="02000000000000000000" charset="-122"/>
                <a:ea typeface="方正粗黑宋简体" panose="02000000000000000000" charset="-122"/>
                <a:sym typeface="+mn-ea"/>
              </a:rPr>
              <a:t>曹淑敏</a:t>
            </a:r>
            <a:endParaRPr lang="zh-CN" altLang="en-US" b="1" dirty="0">
              <a:solidFill>
                <a:srgbClr val="002060"/>
              </a:solidFill>
              <a:latin typeface="方正粗黑宋简体" panose="02000000000000000000" charset="-122"/>
              <a:ea typeface="方正粗黑宋简体" panose="02000000000000000000" charset="-122"/>
              <a:sym typeface="微软雅黑" panose="020B0503020204020204" pitchFamily="34" charset="-122"/>
            </a:endParaRPr>
          </a:p>
          <a:p>
            <a:pPr algn="ctr" eaLnBrk="0" hangingPunct="0">
              <a:lnSpc>
                <a:spcPct val="150000"/>
              </a:lnSpc>
            </a:pPr>
            <a:r>
              <a:rPr lang="zh-CN" altLang="en-US" b="1" dirty="0">
                <a:solidFill>
                  <a:srgbClr val="002060"/>
                </a:solidFill>
                <a:latin typeface="方正粗黑宋简体" panose="02000000000000000000" charset="-122"/>
                <a:ea typeface="方正粗黑宋简体" panose="02000000000000000000" charset="-122"/>
              </a:rPr>
              <a:t>北京 ∙ </a:t>
            </a:r>
            <a:r>
              <a:rPr lang="en-US" altLang="zh-CN" b="1" dirty="0">
                <a:solidFill>
                  <a:srgbClr val="002060"/>
                </a:solidFill>
                <a:latin typeface="方正粗黑宋简体" panose="02000000000000000000" charset="-122"/>
                <a:ea typeface="方正粗黑宋简体" panose="02000000000000000000" charset="-122"/>
              </a:rPr>
              <a:t>2019</a:t>
            </a:r>
            <a:r>
              <a:rPr lang="zh-CN" altLang="en-US" b="1" dirty="0">
                <a:solidFill>
                  <a:srgbClr val="002060"/>
                </a:solidFill>
                <a:latin typeface="方正粗黑宋简体" panose="02000000000000000000" charset="-122"/>
                <a:ea typeface="方正粗黑宋简体" panose="02000000000000000000" charset="-122"/>
              </a:rPr>
              <a:t>年</a:t>
            </a:r>
            <a:r>
              <a:rPr lang="en-US" altLang="zh-CN" b="1" dirty="0">
                <a:solidFill>
                  <a:srgbClr val="002060"/>
                </a:solidFill>
                <a:latin typeface="方正粗黑宋简体" panose="02000000000000000000" charset="-122"/>
                <a:ea typeface="方正粗黑宋简体" panose="02000000000000000000" charset="-122"/>
              </a:rPr>
              <a:t>12</a:t>
            </a:r>
            <a:r>
              <a:rPr lang="zh-CN" altLang="en-US" b="1" dirty="0">
                <a:solidFill>
                  <a:srgbClr val="002060"/>
                </a:solidFill>
                <a:latin typeface="方正粗黑宋简体" panose="02000000000000000000" charset="-122"/>
                <a:ea typeface="方正粗黑宋简体" panose="02000000000000000000" charset="-122"/>
              </a:rPr>
              <a:t>月</a:t>
            </a:r>
            <a:r>
              <a:rPr lang="en-US" altLang="zh-CN" b="1" dirty="0">
                <a:solidFill>
                  <a:srgbClr val="002060"/>
                </a:solidFill>
                <a:latin typeface="方正粗黑宋简体" panose="02000000000000000000" charset="-122"/>
                <a:ea typeface="方正粗黑宋简体" panose="02000000000000000000" charset="-122"/>
              </a:rPr>
              <a:t>8</a:t>
            </a:r>
            <a:r>
              <a:rPr lang="zh-CN" altLang="en-US" b="1" dirty="0">
                <a:solidFill>
                  <a:srgbClr val="002060"/>
                </a:solidFill>
                <a:latin typeface="方正粗黑宋简体" panose="02000000000000000000" charset="-122"/>
                <a:ea typeface="方正粗黑宋简体" panose="02000000000000000000" charset="-122"/>
              </a:rPr>
              <a:t>日</a:t>
            </a:r>
            <a:endParaRPr lang="zh-CN" altLang="en-US" b="1" dirty="0">
              <a:solidFill>
                <a:srgbClr val="002060"/>
              </a:solidFill>
              <a:latin typeface="方正粗黑宋简体" panose="02000000000000000000" charset="-122"/>
              <a:ea typeface="方正粗黑宋简体" panose="02000000000000000000" charset="-122"/>
            </a:endParaRPr>
          </a:p>
        </p:txBody>
      </p:sp>
    </p:spTree>
    <p:custDataLst>
      <p:tags r:id="rId3"/>
    </p:custDataLst>
  </p:cSld>
  <p:clrMapOvr>
    <a:masterClrMapping/>
  </p:clrMapOvr>
  <p:transition>
    <p:wheel spokes="8"/>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1430"/>
            <a:ext cx="9144000" cy="689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矩形 34"/>
          <p:cNvSpPr/>
          <p:nvPr/>
        </p:nvSpPr>
        <p:spPr>
          <a:xfrm>
            <a:off x="3985895" y="1100229"/>
            <a:ext cx="1172210" cy="553085"/>
          </a:xfrm>
          <a:prstGeom prst="rect">
            <a:avLst/>
          </a:prstGeom>
        </p:spPr>
        <p:txBody>
          <a:bodyPr wrap="none" anchor="ctr">
            <a:spAutoFit/>
          </a:bodyPr>
          <a:lstStyle/>
          <a:p>
            <a:pPr algn="ctr"/>
            <a:r>
              <a:rPr lang="zh-CN" altLang="en-US" sz="3000" b="1">
                <a:solidFill>
                  <a:schemeClr val="bg1"/>
                </a:solidFill>
                <a:latin typeface="微软雅黑" panose="020B0503020204020204" pitchFamily="34" charset="-122"/>
                <a:ea typeface="微软雅黑" panose="020B0503020204020204" pitchFamily="34" charset="-122"/>
                <a:cs typeface="Segoe UI Light" panose="020B0502040204020203" pitchFamily="34" charset="0"/>
              </a:rPr>
              <a:t>提  纲</a:t>
            </a:r>
            <a:endParaRPr lang="en-US" altLang="zh-CN" sz="3000" b="1" dirty="0">
              <a:solidFill>
                <a:schemeClr val="bg1"/>
              </a:solidFill>
              <a:latin typeface="微软雅黑" panose="020B0503020204020204" pitchFamily="34" charset="-122"/>
              <a:ea typeface="微软雅黑" panose="020B0503020204020204" pitchFamily="34" charset="-122"/>
              <a:cs typeface="Segoe UI Light" panose="020B0502040204020203" pitchFamily="34" charset="0"/>
            </a:endParaRPr>
          </a:p>
        </p:txBody>
      </p:sp>
      <p:grpSp>
        <p:nvGrpSpPr>
          <p:cNvPr id="7" name="组合 6"/>
          <p:cNvGrpSpPr/>
          <p:nvPr/>
        </p:nvGrpSpPr>
        <p:grpSpPr>
          <a:xfrm>
            <a:off x="2191055" y="1717827"/>
            <a:ext cx="5065957" cy="4048454"/>
            <a:chOff x="2921406" y="1839412"/>
            <a:chExt cx="6754609" cy="5397939"/>
          </a:xfrm>
        </p:grpSpPr>
        <p:grpSp>
          <p:nvGrpSpPr>
            <p:cNvPr id="3" name="组 13"/>
            <p:cNvGrpSpPr/>
            <p:nvPr/>
          </p:nvGrpSpPr>
          <p:grpSpPr>
            <a:xfrm>
              <a:off x="2925629" y="1839412"/>
              <a:ext cx="6475731" cy="980719"/>
              <a:chOff x="1866900" y="1689100"/>
              <a:chExt cx="6744233" cy="977900"/>
            </a:xfrm>
          </p:grpSpPr>
          <p:grpSp>
            <p:nvGrpSpPr>
              <p:cNvPr id="4" name="组 12"/>
              <p:cNvGrpSpPr/>
              <p:nvPr/>
            </p:nvGrpSpPr>
            <p:grpSpPr>
              <a:xfrm>
                <a:off x="1866900" y="1689100"/>
                <a:ext cx="6744233" cy="977900"/>
                <a:chOff x="1866900" y="1689100"/>
                <a:chExt cx="6744233" cy="977900"/>
              </a:xfrm>
            </p:grpSpPr>
            <p:sp>
              <p:nvSpPr>
                <p:cNvPr id="54" name="圆角矩形 53"/>
                <p:cNvSpPr/>
                <p:nvPr/>
              </p:nvSpPr>
              <p:spPr>
                <a:xfrm>
                  <a:off x="2353733" y="1824567"/>
                  <a:ext cx="6257400" cy="706967"/>
                </a:xfrm>
                <a:prstGeom prst="roundRect">
                  <a:avLst>
                    <a:gd name="adj" fmla="val 50000"/>
                  </a:avLst>
                </a:prstGeom>
                <a:gradFill>
                  <a:gsLst>
                    <a:gs pos="0">
                      <a:schemeClr val="bg1"/>
                    </a:gs>
                    <a:gs pos="100000">
                      <a:srgbClr val="66DDFF"/>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50"/>
                </a:p>
              </p:txBody>
            </p:sp>
            <p:sp>
              <p:nvSpPr>
                <p:cNvPr id="55" name="椭圆 54"/>
                <p:cNvSpPr/>
                <p:nvPr/>
              </p:nvSpPr>
              <p:spPr>
                <a:xfrm>
                  <a:off x="1866900"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endParaRPr lang="zh-CN" altLang="en-US" sz="1350"/>
                </a:p>
              </p:txBody>
            </p:sp>
          </p:grpSp>
          <p:sp>
            <p:nvSpPr>
              <p:cNvPr id="53" name="文本框 32"/>
              <p:cNvSpPr txBox="1"/>
              <p:nvPr/>
            </p:nvSpPr>
            <p:spPr>
              <a:xfrm>
                <a:off x="1977042" y="1793014"/>
                <a:ext cx="809467" cy="765719"/>
              </a:xfrm>
              <a:prstGeom prst="rect">
                <a:avLst/>
              </a:prstGeom>
              <a:noFill/>
            </p:spPr>
            <p:txBody>
              <a:bodyPr wrap="none" rtlCol="0" anchor="ctr">
                <a:spAutoFit/>
              </a:bodyPr>
              <a:lstStyle/>
              <a:p>
                <a:pPr algn="ctr"/>
                <a:r>
                  <a:rPr lang="zh-CN" altLang="en-US" sz="3150" dirty="0">
                    <a:solidFill>
                      <a:schemeClr val="bg1"/>
                    </a:solidFill>
                    <a:latin typeface="微软雅黑" panose="020B0503020204020204" pitchFamily="34" charset="-122"/>
                    <a:ea typeface="微软雅黑" panose="020B0503020204020204" pitchFamily="34" charset="-122"/>
                  </a:rPr>
                  <a:t>一</a:t>
                </a:r>
                <a:endParaRPr lang="en-US" altLang="zh-CN" sz="3150" dirty="0">
                  <a:solidFill>
                    <a:schemeClr val="bg1"/>
                  </a:solidFill>
                  <a:latin typeface="微软雅黑" panose="020B0503020204020204" pitchFamily="34" charset="-122"/>
                  <a:ea typeface="微软雅黑" panose="020B0503020204020204" pitchFamily="34" charset="-122"/>
                </a:endParaRPr>
              </a:p>
            </p:txBody>
          </p:sp>
        </p:grpSp>
        <p:grpSp>
          <p:nvGrpSpPr>
            <p:cNvPr id="5" name="组 61"/>
            <p:cNvGrpSpPr/>
            <p:nvPr/>
          </p:nvGrpSpPr>
          <p:grpSpPr>
            <a:xfrm>
              <a:off x="2921406" y="4053430"/>
              <a:ext cx="6475730" cy="980719"/>
              <a:chOff x="1866900" y="1689100"/>
              <a:chExt cx="6744232" cy="977900"/>
            </a:xfrm>
          </p:grpSpPr>
          <p:grpSp>
            <p:nvGrpSpPr>
              <p:cNvPr id="6" name="组 62"/>
              <p:cNvGrpSpPr/>
              <p:nvPr/>
            </p:nvGrpSpPr>
            <p:grpSpPr>
              <a:xfrm>
                <a:off x="1866900" y="1689100"/>
                <a:ext cx="6744232" cy="977900"/>
                <a:chOff x="1866900" y="1689100"/>
                <a:chExt cx="6744232" cy="977900"/>
              </a:xfrm>
            </p:grpSpPr>
            <p:sp>
              <p:nvSpPr>
                <p:cNvPr id="50" name="圆角矩形 49"/>
                <p:cNvSpPr/>
                <p:nvPr/>
              </p:nvSpPr>
              <p:spPr>
                <a:xfrm>
                  <a:off x="2353733" y="1824567"/>
                  <a:ext cx="6257399" cy="706967"/>
                </a:xfrm>
                <a:prstGeom prst="roundRect">
                  <a:avLst>
                    <a:gd name="adj" fmla="val 50000"/>
                  </a:avLst>
                </a:prstGeom>
                <a:gradFill>
                  <a:gsLst>
                    <a:gs pos="0">
                      <a:schemeClr val="bg1"/>
                    </a:gs>
                    <a:gs pos="100000">
                      <a:srgbClr val="66DDFF"/>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50"/>
                </a:p>
              </p:txBody>
            </p:sp>
            <p:sp>
              <p:nvSpPr>
                <p:cNvPr id="51" name="椭圆 50"/>
                <p:cNvSpPr/>
                <p:nvPr/>
              </p:nvSpPr>
              <p:spPr>
                <a:xfrm>
                  <a:off x="1866900"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endParaRPr lang="zh-CN" altLang="en-US" sz="1350"/>
                </a:p>
              </p:txBody>
            </p:sp>
          </p:grpSp>
          <p:sp>
            <p:nvSpPr>
              <p:cNvPr id="49" name="文本框 63"/>
              <p:cNvSpPr txBox="1"/>
              <p:nvPr/>
            </p:nvSpPr>
            <p:spPr>
              <a:xfrm>
                <a:off x="1964342" y="1793013"/>
                <a:ext cx="809467" cy="765719"/>
              </a:xfrm>
              <a:prstGeom prst="rect">
                <a:avLst/>
              </a:prstGeom>
              <a:noFill/>
            </p:spPr>
            <p:txBody>
              <a:bodyPr wrap="none" rtlCol="0" anchor="ctr">
                <a:spAutoFit/>
              </a:bodyPr>
              <a:lstStyle/>
              <a:p>
                <a:pPr algn="ctr"/>
                <a:r>
                  <a:rPr lang="zh-CN" altLang="en-US" sz="3150" dirty="0">
                    <a:solidFill>
                      <a:schemeClr val="bg1"/>
                    </a:solidFill>
                    <a:latin typeface="微软雅黑" panose="020B0503020204020204" pitchFamily="34" charset="-122"/>
                    <a:ea typeface="微软雅黑" panose="020B0503020204020204" pitchFamily="34" charset="-122"/>
                  </a:rPr>
                  <a:t>三</a:t>
                </a:r>
                <a:endParaRPr lang="en-US" altLang="zh-CN" sz="3150" dirty="0">
                  <a:solidFill>
                    <a:schemeClr val="bg1"/>
                  </a:solidFill>
                  <a:latin typeface="微软雅黑" panose="020B0503020204020204" pitchFamily="34" charset="-122"/>
                  <a:ea typeface="微软雅黑" panose="020B0503020204020204" pitchFamily="34" charset="-122"/>
                </a:endParaRPr>
              </a:p>
            </p:txBody>
          </p:sp>
        </p:grpSp>
        <p:sp>
          <p:nvSpPr>
            <p:cNvPr id="45" name="文本框 68"/>
            <p:cNvSpPr txBox="1"/>
            <p:nvPr/>
          </p:nvSpPr>
          <p:spPr>
            <a:xfrm>
              <a:off x="3201231" y="5329139"/>
              <a:ext cx="413173" cy="767927"/>
            </a:xfrm>
            <a:prstGeom prst="rect">
              <a:avLst/>
            </a:prstGeom>
            <a:noFill/>
          </p:spPr>
          <p:txBody>
            <a:bodyPr wrap="none" rtlCol="0" anchor="ctr">
              <a:spAutoFit/>
            </a:bodyPr>
            <a:lstStyle/>
            <a:p>
              <a:pPr algn="ctr"/>
              <a:endParaRPr lang="en-US" altLang="zh-CN" sz="3150" dirty="0">
                <a:solidFill>
                  <a:schemeClr val="bg1"/>
                </a:solidFill>
                <a:latin typeface="微软雅黑" panose="020B0503020204020204" pitchFamily="34" charset="-122"/>
                <a:ea typeface="微软雅黑" panose="020B0503020204020204" pitchFamily="34" charset="-122"/>
              </a:endParaRPr>
            </a:p>
          </p:txBody>
        </p:sp>
        <p:sp>
          <p:nvSpPr>
            <p:cNvPr id="36" name="文本框 33"/>
            <p:cNvSpPr txBox="1"/>
            <p:nvPr/>
          </p:nvSpPr>
          <p:spPr>
            <a:xfrm>
              <a:off x="3800193" y="2001204"/>
              <a:ext cx="5875822" cy="613833"/>
            </a:xfrm>
            <a:prstGeom prst="rect">
              <a:avLst/>
            </a:prstGeom>
            <a:noFill/>
          </p:spPr>
          <p:txBody>
            <a:bodyPr wrap="square" rtlCol="0"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  背景意义</a:t>
              </a:r>
              <a:endParaRPr lang="en-US" altLang="zh-CN" sz="1650" b="1" dirty="0">
                <a:solidFill>
                  <a:srgbClr val="0A5CB6"/>
                </a:solidFill>
                <a:latin typeface="微软雅黑" panose="020B0503020204020204" pitchFamily="34" charset="-122"/>
                <a:ea typeface="微软雅黑" panose="020B0503020204020204" pitchFamily="34" charset="-122"/>
              </a:endParaRPr>
            </a:p>
          </p:txBody>
        </p:sp>
        <p:sp>
          <p:nvSpPr>
            <p:cNvPr id="37" name="文本框 27"/>
            <p:cNvSpPr txBox="1"/>
            <p:nvPr/>
          </p:nvSpPr>
          <p:spPr>
            <a:xfrm>
              <a:off x="3846224" y="4270277"/>
              <a:ext cx="5730141" cy="613833"/>
            </a:xfrm>
            <a:prstGeom prst="rect">
              <a:avLst/>
            </a:prstGeom>
            <a:noFill/>
          </p:spPr>
          <p:txBody>
            <a:bodyPr wrap="square" rtlCol="0"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  有关政策</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nvGrpSpPr>
            <p:cNvPr id="9" name="组 13"/>
            <p:cNvGrpSpPr/>
            <p:nvPr/>
          </p:nvGrpSpPr>
          <p:grpSpPr>
            <a:xfrm>
              <a:off x="2928514" y="2941664"/>
              <a:ext cx="6472847" cy="980719"/>
              <a:chOff x="1866900" y="1689100"/>
              <a:chExt cx="6741228" cy="977900"/>
            </a:xfrm>
          </p:grpSpPr>
          <p:grpSp>
            <p:nvGrpSpPr>
              <p:cNvPr id="10" name="组 12"/>
              <p:cNvGrpSpPr/>
              <p:nvPr/>
            </p:nvGrpSpPr>
            <p:grpSpPr>
              <a:xfrm>
                <a:off x="1866900" y="1689100"/>
                <a:ext cx="6741228" cy="977900"/>
                <a:chOff x="1866900" y="1689100"/>
                <a:chExt cx="6741228" cy="977900"/>
              </a:xfrm>
            </p:grpSpPr>
            <p:sp>
              <p:nvSpPr>
                <p:cNvPr id="58" name="圆角矩形 57"/>
                <p:cNvSpPr/>
                <p:nvPr/>
              </p:nvSpPr>
              <p:spPr>
                <a:xfrm>
                  <a:off x="2353733" y="1824567"/>
                  <a:ext cx="6254395" cy="706967"/>
                </a:xfrm>
                <a:prstGeom prst="roundRect">
                  <a:avLst>
                    <a:gd name="adj" fmla="val 50000"/>
                  </a:avLst>
                </a:prstGeom>
                <a:gradFill>
                  <a:gsLst>
                    <a:gs pos="0">
                      <a:schemeClr val="bg1"/>
                    </a:gs>
                    <a:gs pos="100000">
                      <a:srgbClr val="66DDFF"/>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50"/>
                </a:p>
              </p:txBody>
            </p:sp>
            <p:sp>
              <p:nvSpPr>
                <p:cNvPr id="59" name="椭圆 58"/>
                <p:cNvSpPr/>
                <p:nvPr/>
              </p:nvSpPr>
              <p:spPr>
                <a:xfrm>
                  <a:off x="1866900"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endParaRPr lang="zh-CN" altLang="en-US" sz="1350"/>
                </a:p>
              </p:txBody>
            </p:sp>
          </p:grpSp>
          <p:sp>
            <p:nvSpPr>
              <p:cNvPr id="57" name="文本框 32"/>
              <p:cNvSpPr txBox="1"/>
              <p:nvPr/>
            </p:nvSpPr>
            <p:spPr>
              <a:xfrm>
                <a:off x="1977042" y="1793013"/>
                <a:ext cx="809466" cy="765719"/>
              </a:xfrm>
              <a:prstGeom prst="rect">
                <a:avLst/>
              </a:prstGeom>
              <a:noFill/>
            </p:spPr>
            <p:txBody>
              <a:bodyPr wrap="none" rtlCol="0" anchor="ctr">
                <a:spAutoFit/>
              </a:bodyPr>
              <a:lstStyle/>
              <a:p>
                <a:pPr algn="ctr"/>
                <a:r>
                  <a:rPr lang="zh-CN" altLang="en-US" sz="3150" dirty="0">
                    <a:solidFill>
                      <a:schemeClr val="bg1"/>
                    </a:solidFill>
                    <a:latin typeface="微软雅黑" panose="020B0503020204020204" pitchFamily="34" charset="-122"/>
                    <a:ea typeface="微软雅黑" panose="020B0503020204020204" pitchFamily="34" charset="-122"/>
                  </a:rPr>
                  <a:t>二</a:t>
                </a:r>
                <a:endParaRPr lang="en-US" altLang="zh-CN" sz="3150" dirty="0">
                  <a:solidFill>
                    <a:schemeClr val="bg1"/>
                  </a:solidFill>
                  <a:latin typeface="微软雅黑" panose="020B0503020204020204" pitchFamily="34" charset="-122"/>
                  <a:ea typeface="微软雅黑" panose="020B0503020204020204" pitchFamily="34" charset="-122"/>
                </a:endParaRPr>
              </a:p>
            </p:txBody>
          </p:sp>
        </p:grpSp>
        <p:sp>
          <p:nvSpPr>
            <p:cNvPr id="60" name="文本框 33"/>
            <p:cNvSpPr txBox="1"/>
            <p:nvPr/>
          </p:nvSpPr>
          <p:spPr>
            <a:xfrm>
              <a:off x="3835278" y="3116018"/>
              <a:ext cx="5598286" cy="613833"/>
            </a:xfrm>
            <a:prstGeom prst="rect">
              <a:avLst/>
            </a:prstGeom>
            <a:noFill/>
          </p:spPr>
          <p:txBody>
            <a:bodyPr wrap="square" rtlCol="0"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  理论框架</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nvGrpSpPr>
            <p:cNvPr id="24" name="组 61"/>
            <p:cNvGrpSpPr/>
            <p:nvPr/>
          </p:nvGrpSpPr>
          <p:grpSpPr>
            <a:xfrm>
              <a:off x="2921406" y="5155682"/>
              <a:ext cx="6475730" cy="980719"/>
              <a:chOff x="1866900" y="1689100"/>
              <a:chExt cx="6744232" cy="977900"/>
            </a:xfrm>
          </p:grpSpPr>
          <p:grpSp>
            <p:nvGrpSpPr>
              <p:cNvPr id="25" name="组 62"/>
              <p:cNvGrpSpPr/>
              <p:nvPr/>
            </p:nvGrpSpPr>
            <p:grpSpPr>
              <a:xfrm>
                <a:off x="1866900" y="1689100"/>
                <a:ext cx="6744232" cy="977900"/>
                <a:chOff x="1866900" y="1689100"/>
                <a:chExt cx="6744232" cy="977900"/>
              </a:xfrm>
            </p:grpSpPr>
            <p:sp>
              <p:nvSpPr>
                <p:cNvPr id="27" name="圆角矩形 49"/>
                <p:cNvSpPr/>
                <p:nvPr/>
              </p:nvSpPr>
              <p:spPr>
                <a:xfrm>
                  <a:off x="2353733" y="1824567"/>
                  <a:ext cx="6257399" cy="706967"/>
                </a:xfrm>
                <a:prstGeom prst="roundRect">
                  <a:avLst>
                    <a:gd name="adj" fmla="val 50000"/>
                  </a:avLst>
                </a:prstGeom>
                <a:gradFill>
                  <a:gsLst>
                    <a:gs pos="0">
                      <a:schemeClr val="bg1"/>
                    </a:gs>
                    <a:gs pos="100000">
                      <a:srgbClr val="66DDFF"/>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50"/>
                </a:p>
              </p:txBody>
            </p:sp>
            <p:sp>
              <p:nvSpPr>
                <p:cNvPr id="28" name="椭圆 27"/>
                <p:cNvSpPr/>
                <p:nvPr/>
              </p:nvSpPr>
              <p:spPr>
                <a:xfrm>
                  <a:off x="1866900"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endParaRPr lang="zh-CN" altLang="en-US" sz="1350"/>
                </a:p>
              </p:txBody>
            </p:sp>
          </p:grpSp>
          <p:sp>
            <p:nvSpPr>
              <p:cNvPr id="26" name="文本框 63"/>
              <p:cNvSpPr txBox="1"/>
              <p:nvPr/>
            </p:nvSpPr>
            <p:spPr>
              <a:xfrm>
                <a:off x="1964341" y="1793013"/>
                <a:ext cx="809467" cy="765719"/>
              </a:xfrm>
              <a:prstGeom prst="rect">
                <a:avLst/>
              </a:prstGeom>
              <a:noFill/>
            </p:spPr>
            <p:txBody>
              <a:bodyPr wrap="none" rtlCol="0" anchor="ctr">
                <a:spAutoFit/>
              </a:bodyPr>
              <a:lstStyle/>
              <a:p>
                <a:pPr algn="ctr"/>
                <a:r>
                  <a:rPr lang="zh-CN" altLang="en-US" sz="3150" dirty="0">
                    <a:solidFill>
                      <a:schemeClr val="bg1"/>
                    </a:solidFill>
                    <a:latin typeface="微软雅黑" panose="020B0503020204020204" pitchFamily="34" charset="-122"/>
                    <a:ea typeface="微软雅黑" panose="020B0503020204020204" pitchFamily="34" charset="-122"/>
                  </a:rPr>
                  <a:t>四</a:t>
                </a:r>
                <a:endParaRPr lang="en-US" altLang="zh-CN" sz="3150" dirty="0">
                  <a:solidFill>
                    <a:schemeClr val="bg1"/>
                  </a:solidFill>
                  <a:latin typeface="微软雅黑" panose="020B0503020204020204" pitchFamily="34" charset="-122"/>
                  <a:ea typeface="微软雅黑" panose="020B0503020204020204" pitchFamily="34" charset="-122"/>
                </a:endParaRPr>
              </a:p>
            </p:txBody>
          </p:sp>
        </p:grpSp>
        <p:grpSp>
          <p:nvGrpSpPr>
            <p:cNvPr id="29" name="组 61"/>
            <p:cNvGrpSpPr/>
            <p:nvPr/>
          </p:nvGrpSpPr>
          <p:grpSpPr>
            <a:xfrm>
              <a:off x="2921406" y="6256632"/>
              <a:ext cx="6475730" cy="980719"/>
              <a:chOff x="1866900" y="1689100"/>
              <a:chExt cx="6744232" cy="977900"/>
            </a:xfrm>
          </p:grpSpPr>
          <p:grpSp>
            <p:nvGrpSpPr>
              <p:cNvPr id="30" name="组 62"/>
              <p:cNvGrpSpPr/>
              <p:nvPr/>
            </p:nvGrpSpPr>
            <p:grpSpPr>
              <a:xfrm>
                <a:off x="1866900" y="1689100"/>
                <a:ext cx="6744232" cy="977900"/>
                <a:chOff x="1866900" y="1689100"/>
                <a:chExt cx="6744232" cy="977900"/>
              </a:xfrm>
            </p:grpSpPr>
            <p:sp>
              <p:nvSpPr>
                <p:cNvPr id="32" name="圆角矩形 49"/>
                <p:cNvSpPr/>
                <p:nvPr/>
              </p:nvSpPr>
              <p:spPr>
                <a:xfrm>
                  <a:off x="2353733" y="1824567"/>
                  <a:ext cx="6257399" cy="706967"/>
                </a:xfrm>
                <a:prstGeom prst="roundRect">
                  <a:avLst>
                    <a:gd name="adj" fmla="val 50000"/>
                  </a:avLst>
                </a:prstGeom>
                <a:gradFill>
                  <a:gsLst>
                    <a:gs pos="0">
                      <a:schemeClr val="bg1"/>
                    </a:gs>
                    <a:gs pos="100000">
                      <a:srgbClr val="66DDFF"/>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50"/>
                </a:p>
              </p:txBody>
            </p:sp>
            <p:sp>
              <p:nvSpPr>
                <p:cNvPr id="33" name="椭圆 32"/>
                <p:cNvSpPr/>
                <p:nvPr/>
              </p:nvSpPr>
              <p:spPr>
                <a:xfrm>
                  <a:off x="1866900"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endParaRPr lang="zh-CN" altLang="en-US" sz="1350"/>
                </a:p>
              </p:txBody>
            </p:sp>
          </p:grpSp>
          <p:sp>
            <p:nvSpPr>
              <p:cNvPr id="31" name="文本框 63"/>
              <p:cNvSpPr txBox="1"/>
              <p:nvPr/>
            </p:nvSpPr>
            <p:spPr>
              <a:xfrm>
                <a:off x="1964342" y="1793013"/>
                <a:ext cx="809467" cy="765719"/>
              </a:xfrm>
              <a:prstGeom prst="rect">
                <a:avLst/>
              </a:prstGeom>
              <a:noFill/>
            </p:spPr>
            <p:txBody>
              <a:bodyPr wrap="none" rtlCol="0" anchor="ctr">
                <a:spAutoFit/>
              </a:bodyPr>
              <a:lstStyle/>
              <a:p>
                <a:pPr algn="ctr"/>
                <a:r>
                  <a:rPr lang="zh-CN" altLang="en-US" sz="3150" dirty="0">
                    <a:solidFill>
                      <a:schemeClr val="bg1"/>
                    </a:solidFill>
                    <a:latin typeface="微软雅黑" panose="020B0503020204020204" pitchFamily="34" charset="-122"/>
                    <a:ea typeface="微软雅黑" panose="020B0503020204020204" pitchFamily="34" charset="-122"/>
                  </a:rPr>
                  <a:t>五</a:t>
                </a:r>
                <a:endParaRPr lang="en-US" altLang="zh-CN" sz="3150" dirty="0">
                  <a:solidFill>
                    <a:schemeClr val="bg1"/>
                  </a:solidFill>
                  <a:latin typeface="微软雅黑" panose="020B0503020204020204" pitchFamily="34" charset="-122"/>
                  <a:ea typeface="微软雅黑" panose="020B0503020204020204" pitchFamily="34" charset="-122"/>
                </a:endParaRPr>
              </a:p>
            </p:txBody>
          </p:sp>
        </p:grpSp>
        <p:sp>
          <p:nvSpPr>
            <p:cNvPr id="34" name="文本框 27"/>
            <p:cNvSpPr txBox="1"/>
            <p:nvPr/>
          </p:nvSpPr>
          <p:spPr>
            <a:xfrm>
              <a:off x="3846224" y="5306237"/>
              <a:ext cx="5730141" cy="613833"/>
            </a:xfrm>
            <a:prstGeom prst="rect">
              <a:avLst/>
            </a:prstGeom>
            <a:noFill/>
          </p:spPr>
          <p:txBody>
            <a:bodyPr wrap="square" rtlCol="0"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  实施情况</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sp>
          <p:nvSpPr>
            <p:cNvPr id="38" name="文本框 27"/>
            <p:cNvSpPr txBox="1"/>
            <p:nvPr/>
          </p:nvSpPr>
          <p:spPr>
            <a:xfrm>
              <a:off x="3846224" y="6416731"/>
              <a:ext cx="5730141" cy="613833"/>
            </a:xfrm>
            <a:prstGeom prst="rect">
              <a:avLst/>
            </a:prstGeom>
            <a:noFill/>
          </p:spPr>
          <p:txBody>
            <a:bodyPr wrap="square" rtlCol="0"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  发展展望</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635"/>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 4"/>
          <p:cNvGrpSpPr/>
          <p:nvPr/>
        </p:nvGrpSpPr>
        <p:grpSpPr bwMode="auto">
          <a:xfrm>
            <a:off x="1673636" y="2609850"/>
            <a:ext cx="5796728" cy="1247775"/>
            <a:chOff x="1295400" y="2806700"/>
            <a:chExt cx="4542533" cy="977900"/>
          </a:xfrm>
        </p:grpSpPr>
        <p:grpSp>
          <p:nvGrpSpPr>
            <p:cNvPr id="3" name="组 5"/>
            <p:cNvGrpSpPr/>
            <p:nvPr/>
          </p:nvGrpSpPr>
          <p:grpSpPr bwMode="auto">
            <a:xfrm>
              <a:off x="1295400" y="2806700"/>
              <a:ext cx="4542533" cy="977900"/>
              <a:chOff x="1866900" y="1689100"/>
              <a:chExt cx="4542533" cy="977900"/>
            </a:xfrm>
          </p:grpSpPr>
          <p:grpSp>
            <p:nvGrpSpPr>
              <p:cNvPr id="4" name="组 7"/>
              <p:cNvGrpSpPr/>
              <p:nvPr/>
            </p:nvGrpSpPr>
            <p:grpSpPr bwMode="auto">
              <a:xfrm>
                <a:off x="1866900" y="1689100"/>
                <a:ext cx="4542533" cy="977900"/>
                <a:chOff x="1866900" y="1689100"/>
                <a:chExt cx="4542533" cy="977900"/>
              </a:xfrm>
            </p:grpSpPr>
            <p:sp>
              <p:nvSpPr>
                <p:cNvPr id="15365" name="圆角矩形 9"/>
                <p:cNvSpPr>
                  <a:spLocks noChangeArrowheads="1"/>
                </p:cNvSpPr>
                <p:nvPr/>
              </p:nvSpPr>
              <p:spPr bwMode="auto">
                <a:xfrm>
                  <a:off x="2353732" y="1824567"/>
                  <a:ext cx="4055701"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1350">
                    <a:solidFill>
                      <a:srgbClr val="FFFFFF"/>
                    </a:solidFill>
                  </a:endParaRPr>
                </a:p>
              </p:txBody>
            </p:sp>
            <p:sp>
              <p:nvSpPr>
                <p:cNvPr id="11" name="椭圆 10"/>
                <p:cNvSpPr/>
                <p:nvPr/>
              </p:nvSpPr>
              <p:spPr>
                <a:xfrm>
                  <a:off x="1866900"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1350"/>
                </a:p>
              </p:txBody>
            </p:sp>
          </p:grpSp>
          <p:sp>
            <p:nvSpPr>
              <p:cNvPr id="15367" name="文本框 8"/>
              <p:cNvSpPr txBox="1">
                <a:spLocks noChangeArrowheads="1"/>
              </p:cNvSpPr>
              <p:nvPr/>
            </p:nvSpPr>
            <p:spPr bwMode="auto">
              <a:xfrm>
                <a:off x="2102936" y="1923065"/>
                <a:ext cx="501591" cy="50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zh-CN" altLang="en-US" sz="3600" dirty="0">
                    <a:solidFill>
                      <a:schemeClr val="bg1"/>
                    </a:solidFill>
                    <a:latin typeface="微软雅黑" panose="020B0503020204020204" pitchFamily="34" charset="-122"/>
                    <a:ea typeface="微软雅黑" panose="020B0503020204020204" pitchFamily="34" charset="-122"/>
                  </a:rPr>
                  <a:t>一</a:t>
                </a:r>
                <a:endParaRPr lang="en-US" altLang="zh-CN" sz="3600" dirty="0">
                  <a:solidFill>
                    <a:schemeClr val="bg1"/>
                  </a:solidFill>
                  <a:latin typeface="微软雅黑" panose="020B0503020204020204" pitchFamily="34" charset="-122"/>
                  <a:ea typeface="微软雅黑" panose="020B0503020204020204" pitchFamily="34" charset="-122"/>
                </a:endParaRPr>
              </a:p>
            </p:txBody>
          </p:sp>
        </p:grpSp>
        <p:sp>
          <p:nvSpPr>
            <p:cNvPr id="15368" name="文本框 6"/>
            <p:cNvSpPr txBox="1">
              <a:spLocks noChangeArrowheads="1"/>
            </p:cNvSpPr>
            <p:nvPr/>
          </p:nvSpPr>
          <p:spPr bwMode="auto">
            <a:xfrm>
              <a:off x="2458514" y="3094910"/>
              <a:ext cx="3379419" cy="397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700" b="1" dirty="0">
                  <a:solidFill>
                    <a:srgbClr val="0A5CB6"/>
                  </a:solidFill>
                  <a:latin typeface="微软雅黑" panose="020B0503020204020204" pitchFamily="34" charset="-122"/>
                  <a:ea typeface="微软雅黑" panose="020B0503020204020204" pitchFamily="34" charset="-122"/>
                </a:rPr>
                <a:t>背景意义</a:t>
              </a:r>
              <a:endParaRPr lang="en-US" altLang="zh-CN" sz="2700" b="1" dirty="0">
                <a:solidFill>
                  <a:srgbClr val="0A5CB6"/>
                </a:solidFill>
                <a:latin typeface="微软雅黑" panose="020B0503020204020204" pitchFamily="34" charset="-122"/>
                <a:ea typeface="微软雅黑" panose="020B0503020204020204" pitchFamily="34" charset="-122"/>
              </a:endParaRPr>
            </a:p>
          </p:txBody>
        </p:sp>
      </p:grpSp>
      <p:sp>
        <p:nvSpPr>
          <p:cNvPr id="15370" name="文本框 12"/>
          <p:cNvSpPr txBox="1">
            <a:spLocks noChangeArrowheads="1"/>
          </p:cNvSpPr>
          <p:nvPr/>
        </p:nvSpPr>
        <p:spPr bwMode="auto">
          <a:xfrm>
            <a:off x="-870347" y="272653"/>
            <a:ext cx="309880"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zh-CN" altLang="en-US" sz="135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3"/>
          <p:cNvSpPr>
            <a:spLocks noGrp="1"/>
          </p:cNvSpPr>
          <p:nvPr/>
        </p:nvSpPr>
        <p:spPr>
          <a:xfrm>
            <a:off x="2384823" y="2500719"/>
            <a:ext cx="4373165" cy="809625"/>
          </a:xfrm>
          <a:prstGeom prst="rect">
            <a:avLst/>
          </a:prstGeom>
          <a:noFill/>
          <a:ln w="9525">
            <a:noFill/>
          </a:ln>
        </p:spPr>
        <p:txBody>
          <a:bodyPr anchor="b"/>
          <a:lstStyle/>
          <a:p>
            <a:pPr eaLnBrk="0" hangingPunct="0">
              <a:lnSpc>
                <a:spcPct val="150000"/>
              </a:lnSpc>
            </a:pPr>
            <a:endParaRPr lang="zh-CN" altLang="en-US" sz="1650" b="1">
              <a:latin typeface="宋体" panose="02010600030101010101" pitchFamily="2" charset="-122"/>
              <a:ea typeface="微软雅黑" panose="020B0503020204020204" pitchFamily="34" charset="-122"/>
            </a:endParaRPr>
          </a:p>
        </p:txBody>
      </p:sp>
      <p:sp>
        <p:nvSpPr>
          <p:cNvPr id="26" name="Rectangle 5"/>
          <p:cNvSpPr>
            <a:spLocks noGrp="1"/>
          </p:cNvSpPr>
          <p:nvPr/>
        </p:nvSpPr>
        <p:spPr>
          <a:xfrm>
            <a:off x="4735117" y="4331495"/>
            <a:ext cx="1659731" cy="754856"/>
          </a:xfrm>
          <a:prstGeom prst="rect">
            <a:avLst/>
          </a:prstGeom>
          <a:noFill/>
          <a:ln w="9525">
            <a:noFill/>
          </a:ln>
        </p:spPr>
        <p:txBody>
          <a:bodyPr anchor="b"/>
          <a:lstStyle/>
          <a:p>
            <a:pPr eaLnBrk="0" hangingPunct="0">
              <a:lnSpc>
                <a:spcPct val="150000"/>
              </a:lnSpc>
            </a:pPr>
            <a:endParaRPr lang="zh-CN" altLang="en-US" sz="1650" b="1">
              <a:latin typeface="Arial Rounded MT Bold" panose="020F0704030504030204" pitchFamily="-65" charset="0"/>
              <a:ea typeface="微软雅黑" panose="020B0503020204020204" pitchFamily="34" charset="-122"/>
            </a:endParaRPr>
          </a:p>
        </p:txBody>
      </p:sp>
      <p:sp>
        <p:nvSpPr>
          <p:cNvPr id="30" name="文本框 19"/>
          <p:cNvSpPr txBox="1"/>
          <p:nvPr/>
        </p:nvSpPr>
        <p:spPr>
          <a:xfrm>
            <a:off x="272895" y="1561696"/>
            <a:ext cx="8642505" cy="1614805"/>
          </a:xfrm>
          <a:prstGeom prst="rect">
            <a:avLst/>
          </a:prstGeom>
          <a:noFill/>
        </p:spPr>
        <p:txBody>
          <a:bodyPr wrap="square" rtlCol="0">
            <a:spAutoFit/>
          </a:bodyPr>
          <a:lstStyle/>
          <a:p>
            <a:pPr algn="just">
              <a:lnSpc>
                <a:spcPct val="150000"/>
              </a:lnSpc>
            </a:pP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       </a:t>
            </a:r>
            <a:r>
              <a:rPr lang="en-US" altLang="zh-CN" sz="1650" b="1" dirty="0">
                <a:latin typeface="微软雅黑" panose="020B0503020204020204" pitchFamily="34" charset="-122"/>
                <a:ea typeface="微软雅黑" panose="020B0503020204020204" pitchFamily="34" charset="-122"/>
                <a:sym typeface="Arial" panose="020B0604020202020204" pitchFamily="34" charset="0"/>
              </a:rPr>
              <a:t>1</a:t>
            </a: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、节水是保障水安全的必然选择</a:t>
            </a: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a:p>
            <a:pPr algn="just">
              <a:lnSpc>
                <a:spcPct val="150000"/>
              </a:lnSpc>
            </a:pP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a:p>
            <a:pPr algn="just">
              <a:lnSpc>
                <a:spcPct val="150000"/>
              </a:lnSpc>
            </a:pP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a:p>
            <a:pPr algn="just">
              <a:lnSpc>
                <a:spcPct val="150000"/>
              </a:lnSpc>
            </a:pP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 name="组 9"/>
          <p:cNvGrpSpPr/>
          <p:nvPr/>
        </p:nvGrpSpPr>
        <p:grpSpPr bwMode="auto">
          <a:xfrm>
            <a:off x="328126" y="1019175"/>
            <a:ext cx="8486558" cy="619125"/>
            <a:chOff x="-1085903" y="215899"/>
            <a:chExt cx="11314732" cy="825500"/>
          </a:xfrm>
        </p:grpSpPr>
        <p:grpSp>
          <p:nvGrpSpPr>
            <p:cNvPr id="3" name="组 10"/>
            <p:cNvGrpSpPr/>
            <p:nvPr/>
          </p:nvGrpSpPr>
          <p:grpSpPr bwMode="auto">
            <a:xfrm>
              <a:off x="-1085903" y="215899"/>
              <a:ext cx="10966905" cy="825500"/>
              <a:chOff x="-433516" y="2806700"/>
              <a:chExt cx="12991561" cy="977900"/>
            </a:xfrm>
          </p:grpSpPr>
          <p:grpSp>
            <p:nvGrpSpPr>
              <p:cNvPr id="4" name="组 12"/>
              <p:cNvGrpSpPr/>
              <p:nvPr/>
            </p:nvGrpSpPr>
            <p:grpSpPr bwMode="auto">
              <a:xfrm>
                <a:off x="-433516" y="2806700"/>
                <a:ext cx="12991561" cy="977900"/>
                <a:chOff x="137984" y="1689100"/>
                <a:chExt cx="12991561" cy="977900"/>
              </a:xfrm>
            </p:grpSpPr>
            <p:grpSp>
              <p:nvGrpSpPr>
                <p:cNvPr id="5" name="组 14"/>
                <p:cNvGrpSpPr/>
                <p:nvPr/>
              </p:nvGrpSpPr>
              <p:grpSpPr bwMode="auto">
                <a:xfrm>
                  <a:off x="137984" y="1689100"/>
                  <a:ext cx="12991561" cy="977900"/>
                  <a:chOff x="137984" y="1689100"/>
                  <a:chExt cx="12991561" cy="977900"/>
                </a:xfrm>
              </p:grpSpPr>
              <p:sp>
                <p:nvSpPr>
                  <p:cNvPr id="16395"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6396"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9" name="椭圆 18"/>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16398"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01</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16399"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背景意义</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16400"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 name="Group 21"/>
          <p:cNvGrpSpPr/>
          <p:nvPr/>
        </p:nvGrpSpPr>
        <p:grpSpPr bwMode="auto">
          <a:xfrm>
            <a:off x="1036019" y="2029241"/>
            <a:ext cx="2667214" cy="1677933"/>
            <a:chOff x="-9" y="37"/>
            <a:chExt cx="4543" cy="2170"/>
          </a:xfrm>
        </p:grpSpPr>
        <p:sp>
          <p:nvSpPr>
            <p:cNvPr id="18" name="Text Box 13"/>
            <p:cNvSpPr txBox="1">
              <a:spLocks noChangeArrowheads="1"/>
            </p:cNvSpPr>
            <p:nvPr/>
          </p:nvSpPr>
          <p:spPr bwMode="auto">
            <a:xfrm>
              <a:off x="807" y="1959"/>
              <a:ext cx="770" cy="223"/>
            </a:xfrm>
            <a:prstGeom prst="rect">
              <a:avLst/>
            </a:prstGeom>
            <a:noFill/>
            <a:ln>
              <a:noFill/>
            </a:ln>
            <a:effectLst>
              <a:prstShdw prst="shdw17" dist="17961" dir="2700000">
                <a:srgbClr val="007A5C"/>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algn="l" eaLnBrk="1" hangingPunct="1"/>
              <a:r>
                <a:rPr lang="zh-CN" altLang="en-US" sz="525" dirty="0">
                  <a:solidFill>
                    <a:schemeClr val="tx1"/>
                  </a:solidFill>
                  <a:latin typeface="黑体" panose="02010609060101010101" pitchFamily="49" charset="-122"/>
                  <a:ea typeface="黑体" panose="02010609060101010101" pitchFamily="49" charset="-122"/>
                </a:rPr>
                <a:t>世界人均</a:t>
              </a:r>
              <a:endParaRPr lang="zh-CN" altLang="en-US" sz="525" dirty="0">
                <a:solidFill>
                  <a:schemeClr val="tx1"/>
                </a:solidFill>
                <a:latin typeface="黑体" panose="02010609060101010101" pitchFamily="49" charset="-122"/>
                <a:ea typeface="黑体" panose="02010609060101010101" pitchFamily="49" charset="-122"/>
              </a:endParaRPr>
            </a:p>
          </p:txBody>
        </p:sp>
        <p:graphicFrame>
          <p:nvGraphicFramePr>
            <p:cNvPr id="20" name="Object 39"/>
            <p:cNvGraphicFramePr>
              <a:graphicFrameLocks noChangeAspect="1"/>
            </p:cNvGraphicFramePr>
            <p:nvPr/>
          </p:nvGraphicFramePr>
          <p:xfrm>
            <a:off x="75" y="185"/>
            <a:ext cx="4459" cy="1726"/>
          </p:xfrm>
          <a:graphic>
            <a:graphicData uri="http://schemas.openxmlformats.org/presentationml/2006/ole">
              <mc:AlternateContent xmlns:mc="http://schemas.openxmlformats.org/markup-compatibility/2006">
                <mc:Choice xmlns:v="urn:schemas-microsoft-com:vml" Requires="v">
                  <p:oleObj spid="_x0000_s1090" name="工作表" r:id="rId2" imgW="9448800" imgH="4102100" progId="Excel.Sheet.8">
                    <p:embed/>
                  </p:oleObj>
                </mc:Choice>
                <mc:Fallback>
                  <p:oleObj name="工作表" r:id="rId2" imgW="9448800" imgH="4102100" progId="Excel.Sheet.8">
                    <p:embed/>
                    <p:pic>
                      <p:nvPicPr>
                        <p:cNvPr id="0"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 y="185"/>
                          <a:ext cx="4459" cy="172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 name="AutoShape 40"/>
            <p:cNvSpPr>
              <a:spLocks noChangeArrowheads="1"/>
            </p:cNvSpPr>
            <p:nvPr/>
          </p:nvSpPr>
          <p:spPr bwMode="auto">
            <a:xfrm>
              <a:off x="2864" y="578"/>
              <a:ext cx="1073" cy="361"/>
            </a:xfrm>
            <a:prstGeom prst="wedgeRoundRectCallout">
              <a:avLst>
                <a:gd name="adj1" fmla="val -43355"/>
                <a:gd name="adj2" fmla="val 219454"/>
                <a:gd name="adj3" fmla="val 16667"/>
              </a:avLst>
            </a:prstGeom>
            <a:solidFill>
              <a:schemeClr val="accent1"/>
            </a:solidFill>
            <a:ln w="9525" cmpd="sng">
              <a:solidFill>
                <a:schemeClr val="accent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r>
                <a:rPr lang="zh-CN" altLang="en-US" sz="525" b="1" dirty="0">
                  <a:solidFill>
                    <a:schemeClr val="tx1"/>
                  </a:solidFill>
                  <a:latin typeface="Calibri" panose="020F0502020204030204" pitchFamily="34" charset="0"/>
                </a:rPr>
                <a:t>中度缺水警戒线</a:t>
              </a:r>
              <a:endParaRPr lang="en-US" altLang="zh-CN" sz="525" b="1" dirty="0">
                <a:solidFill>
                  <a:schemeClr val="tx1"/>
                </a:solidFill>
                <a:latin typeface="Calibri" panose="020F0502020204030204" pitchFamily="34" charset="0"/>
              </a:endParaRPr>
            </a:p>
          </p:txBody>
        </p:sp>
        <p:sp>
          <p:nvSpPr>
            <p:cNvPr id="22" name="Text Box 41"/>
            <p:cNvSpPr txBox="1">
              <a:spLocks noChangeArrowheads="1"/>
            </p:cNvSpPr>
            <p:nvPr/>
          </p:nvSpPr>
          <p:spPr bwMode="auto">
            <a:xfrm>
              <a:off x="1032" y="578"/>
              <a:ext cx="72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75" tIns="34287" rIns="68575" bIns="34287">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525" b="1" dirty="0">
                  <a:solidFill>
                    <a:schemeClr val="tx1"/>
                  </a:solidFill>
                  <a:latin typeface="Times New Roman" panose="02020603050405020304" pitchFamily="18" charset="0"/>
                  <a:ea typeface="黑体" panose="02010609060101010101" pitchFamily="49" charset="-122"/>
                </a:rPr>
                <a:t>7342</a:t>
              </a:r>
              <a:endParaRPr lang="en-US" altLang="zh-CN" sz="525" b="1" dirty="0">
                <a:solidFill>
                  <a:schemeClr val="tx1"/>
                </a:solidFill>
                <a:latin typeface="Times New Roman" panose="02020603050405020304" pitchFamily="18" charset="0"/>
                <a:ea typeface="黑体" panose="02010609060101010101" pitchFamily="49" charset="-122"/>
              </a:endParaRPr>
            </a:p>
          </p:txBody>
        </p:sp>
        <p:sp>
          <p:nvSpPr>
            <p:cNvPr id="23" name="Rectangle 42"/>
            <p:cNvSpPr>
              <a:spLocks noChangeArrowheads="1"/>
            </p:cNvSpPr>
            <p:nvPr/>
          </p:nvSpPr>
          <p:spPr bwMode="auto">
            <a:xfrm>
              <a:off x="2337" y="1561"/>
              <a:ext cx="46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75" tIns="34287" rIns="68575" bIns="34287">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525" b="1" dirty="0">
                  <a:solidFill>
                    <a:schemeClr val="tx1"/>
                  </a:solidFill>
                  <a:latin typeface="Times New Roman" panose="02020603050405020304" pitchFamily="18" charset="0"/>
                  <a:ea typeface="黑体" panose="02010609060101010101" pitchFamily="49" charset="-122"/>
                </a:rPr>
                <a:t>2069</a:t>
              </a:r>
              <a:endParaRPr lang="en-US" altLang="zh-CN" sz="525" b="1" dirty="0">
                <a:solidFill>
                  <a:schemeClr val="tx1"/>
                </a:solidFill>
                <a:latin typeface="Times New Roman" panose="02020603050405020304" pitchFamily="18" charset="0"/>
                <a:ea typeface="黑体" panose="02010609060101010101" pitchFamily="49" charset="-122"/>
              </a:endParaRPr>
            </a:p>
          </p:txBody>
        </p:sp>
        <p:sp>
          <p:nvSpPr>
            <p:cNvPr id="24" name="Rectangle 43"/>
            <p:cNvSpPr>
              <a:spLocks noChangeArrowheads="1"/>
            </p:cNvSpPr>
            <p:nvPr/>
          </p:nvSpPr>
          <p:spPr bwMode="auto">
            <a:xfrm>
              <a:off x="3603" y="1578"/>
              <a:ext cx="46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75" tIns="34287" rIns="68575" bIns="34287">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525" b="1">
                  <a:solidFill>
                    <a:schemeClr val="tx1"/>
                  </a:solidFill>
                  <a:latin typeface="Times New Roman" panose="02020603050405020304" pitchFamily="18" charset="0"/>
                  <a:ea typeface="黑体" panose="02010609060101010101" pitchFamily="49" charset="-122"/>
                </a:rPr>
                <a:t>1760</a:t>
              </a:r>
              <a:endParaRPr lang="en-US" altLang="zh-CN" sz="525" b="1">
                <a:solidFill>
                  <a:schemeClr val="tx1"/>
                </a:solidFill>
                <a:latin typeface="Times New Roman" panose="02020603050405020304" pitchFamily="18" charset="0"/>
                <a:ea typeface="黑体" panose="02010609060101010101" pitchFamily="49" charset="-122"/>
              </a:endParaRPr>
            </a:p>
          </p:txBody>
        </p:sp>
        <p:sp>
          <p:nvSpPr>
            <p:cNvPr id="29" name="Line 47"/>
            <p:cNvSpPr>
              <a:spLocks noChangeShapeType="1"/>
            </p:cNvSpPr>
            <p:nvPr/>
          </p:nvSpPr>
          <p:spPr bwMode="auto">
            <a:xfrm>
              <a:off x="677" y="1262"/>
              <a:ext cx="448" cy="19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75" tIns="34287" rIns="68575" bIns="34287" anchor="ctr">
              <a:spAutoFit/>
            </a:bodyPr>
            <a:lstStyle/>
            <a:p>
              <a:endParaRPr lang="zh-CN" altLang="en-US" sz="525"/>
            </a:p>
          </p:txBody>
        </p:sp>
        <p:sp>
          <p:nvSpPr>
            <p:cNvPr id="31" name="Line 48"/>
            <p:cNvSpPr>
              <a:spLocks noChangeShapeType="1"/>
            </p:cNvSpPr>
            <p:nvPr/>
          </p:nvSpPr>
          <p:spPr bwMode="auto">
            <a:xfrm>
              <a:off x="548" y="1410"/>
              <a:ext cx="448" cy="192"/>
            </a:xfrm>
            <a:prstGeom prst="line">
              <a:avLst/>
            </a:prstGeom>
            <a:noFill/>
            <a:ln w="38100" cmpd="sng">
              <a:solidFill>
                <a:srgbClr val="FF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75" tIns="34287" rIns="68575" bIns="34287" anchor="ctr">
              <a:spAutoFit/>
            </a:bodyPr>
            <a:lstStyle/>
            <a:p>
              <a:endParaRPr lang="zh-CN" altLang="en-US" sz="525"/>
            </a:p>
          </p:txBody>
        </p:sp>
        <p:sp>
          <p:nvSpPr>
            <p:cNvPr id="32" name="Text Box 49"/>
            <p:cNvSpPr txBox="1">
              <a:spLocks noChangeArrowheads="1"/>
            </p:cNvSpPr>
            <p:nvPr/>
          </p:nvSpPr>
          <p:spPr bwMode="auto">
            <a:xfrm>
              <a:off x="1568" y="1270"/>
              <a:ext cx="46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75" tIns="34287" rIns="68575" bIns="34287">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525" b="1" dirty="0">
                  <a:solidFill>
                    <a:schemeClr val="tx1"/>
                  </a:solidFill>
                  <a:latin typeface="Times New Roman" panose="02020603050405020304" pitchFamily="18" charset="0"/>
                  <a:ea typeface="黑体" panose="02010609060101010101" pitchFamily="49" charset="-122"/>
                </a:rPr>
                <a:t>1700</a:t>
              </a:r>
              <a:endParaRPr lang="en-US" altLang="zh-CN" sz="525" b="1" dirty="0">
                <a:solidFill>
                  <a:schemeClr val="tx1"/>
                </a:solidFill>
                <a:latin typeface="Times New Roman" panose="02020603050405020304" pitchFamily="18" charset="0"/>
                <a:ea typeface="黑体" panose="02010609060101010101" pitchFamily="49" charset="-122"/>
              </a:endParaRPr>
            </a:p>
          </p:txBody>
        </p:sp>
        <p:sp>
          <p:nvSpPr>
            <p:cNvPr id="33" name="Text Box 50"/>
            <p:cNvSpPr txBox="1">
              <a:spLocks noChangeArrowheads="1"/>
            </p:cNvSpPr>
            <p:nvPr/>
          </p:nvSpPr>
          <p:spPr bwMode="auto">
            <a:xfrm>
              <a:off x="-9" y="37"/>
              <a:ext cx="175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75" tIns="34287" rIns="68575" bIns="34287">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525" b="1" dirty="0">
                  <a:solidFill>
                    <a:schemeClr val="tx1"/>
                  </a:solidFill>
                  <a:latin typeface="Times New Roman" panose="02020603050405020304" pitchFamily="18" charset="0"/>
                  <a:ea typeface="黑体" panose="02010609060101010101" pitchFamily="49" charset="-122"/>
                </a:rPr>
                <a:t>人均水资源量（</a:t>
              </a:r>
              <a:r>
                <a:rPr lang="en-US" altLang="zh-CN" sz="525" b="1" dirty="0">
                  <a:solidFill>
                    <a:schemeClr val="tx1"/>
                  </a:solidFill>
                  <a:latin typeface="Times New Roman" panose="02020603050405020304" pitchFamily="18" charset="0"/>
                  <a:ea typeface="黑体" panose="02010609060101010101" pitchFamily="49" charset="-122"/>
                </a:rPr>
                <a:t>m</a:t>
              </a:r>
              <a:r>
                <a:rPr lang="en-US" altLang="zh-CN" sz="525" b="1" baseline="30000" dirty="0">
                  <a:solidFill>
                    <a:schemeClr val="tx1"/>
                  </a:solidFill>
                  <a:latin typeface="Times New Roman" panose="02020603050405020304" pitchFamily="18" charset="0"/>
                  <a:ea typeface="黑体" panose="02010609060101010101" pitchFamily="49" charset="-122"/>
                </a:rPr>
                <a:t>3</a:t>
              </a:r>
              <a:r>
                <a:rPr lang="en-US" altLang="zh-CN" sz="525" b="1" dirty="0">
                  <a:solidFill>
                    <a:schemeClr val="tx1"/>
                  </a:solidFill>
                  <a:latin typeface="Times New Roman" panose="02020603050405020304" pitchFamily="18" charset="0"/>
                  <a:ea typeface="黑体" panose="02010609060101010101" pitchFamily="49" charset="-122"/>
                </a:rPr>
                <a:t>）</a:t>
              </a:r>
              <a:endParaRPr lang="en-US" altLang="zh-CN" sz="525" b="1" dirty="0">
                <a:solidFill>
                  <a:schemeClr val="tx1"/>
                </a:solidFill>
                <a:latin typeface="Times New Roman" panose="02020603050405020304" pitchFamily="18" charset="0"/>
                <a:ea typeface="黑体" panose="02010609060101010101" pitchFamily="49" charset="-122"/>
              </a:endParaRPr>
            </a:p>
          </p:txBody>
        </p:sp>
        <p:sp>
          <p:nvSpPr>
            <p:cNvPr id="34" name="Text Box 13"/>
            <p:cNvSpPr txBox="1">
              <a:spLocks noChangeArrowheads="1"/>
            </p:cNvSpPr>
            <p:nvPr/>
          </p:nvSpPr>
          <p:spPr bwMode="auto">
            <a:xfrm>
              <a:off x="1996" y="1970"/>
              <a:ext cx="1114" cy="223"/>
            </a:xfrm>
            <a:prstGeom prst="rect">
              <a:avLst/>
            </a:prstGeom>
            <a:noFill/>
            <a:ln>
              <a:noFill/>
            </a:ln>
            <a:effectLst>
              <a:prstShdw prst="shdw17" dist="17961" dir="2700000">
                <a:srgbClr val="007A5C"/>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algn="l" eaLnBrk="1" hangingPunct="1"/>
              <a:r>
                <a:rPr lang="zh-CN" altLang="en-US" sz="525" dirty="0">
                  <a:solidFill>
                    <a:schemeClr val="tx1"/>
                  </a:solidFill>
                  <a:latin typeface="黑体" panose="02010609060101010101" pitchFamily="49" charset="-122"/>
                  <a:ea typeface="黑体" panose="02010609060101010101" pitchFamily="49" charset="-122"/>
                </a:rPr>
                <a:t>我国</a:t>
              </a:r>
              <a:r>
                <a:rPr lang="en-US" altLang="zh-CN" sz="525" dirty="0">
                  <a:solidFill>
                    <a:schemeClr val="tx1"/>
                  </a:solidFill>
                  <a:latin typeface="黑体" panose="02010609060101010101" pitchFamily="49" charset="-122"/>
                  <a:ea typeface="黑体" panose="02010609060101010101" pitchFamily="49" charset="-122"/>
                </a:rPr>
                <a:t>2017</a:t>
              </a:r>
              <a:r>
                <a:rPr lang="zh-CN" altLang="en-US" sz="525" dirty="0">
                  <a:solidFill>
                    <a:schemeClr val="tx1"/>
                  </a:solidFill>
                  <a:latin typeface="黑体" panose="02010609060101010101" pitchFamily="49" charset="-122"/>
                  <a:ea typeface="黑体" panose="02010609060101010101" pitchFamily="49" charset="-122"/>
                </a:rPr>
                <a:t>年人均</a:t>
              </a:r>
              <a:endParaRPr lang="zh-CN" altLang="en-US" sz="525" dirty="0">
                <a:solidFill>
                  <a:schemeClr val="tx1"/>
                </a:solidFill>
                <a:latin typeface="黑体" panose="02010609060101010101" pitchFamily="49" charset="-122"/>
                <a:ea typeface="黑体" panose="02010609060101010101" pitchFamily="49" charset="-122"/>
              </a:endParaRPr>
            </a:p>
          </p:txBody>
        </p:sp>
        <p:sp>
          <p:nvSpPr>
            <p:cNvPr id="35" name="Text Box 13"/>
            <p:cNvSpPr txBox="1">
              <a:spLocks noChangeArrowheads="1"/>
            </p:cNvSpPr>
            <p:nvPr/>
          </p:nvSpPr>
          <p:spPr bwMode="auto">
            <a:xfrm>
              <a:off x="3407" y="1984"/>
              <a:ext cx="1114" cy="223"/>
            </a:xfrm>
            <a:prstGeom prst="rect">
              <a:avLst/>
            </a:prstGeom>
            <a:noFill/>
            <a:ln>
              <a:noFill/>
            </a:ln>
            <a:effectLst>
              <a:prstShdw prst="shdw17" dist="17961" dir="2700000">
                <a:srgbClr val="007A5C"/>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algn="l" eaLnBrk="1" hangingPunct="1"/>
              <a:r>
                <a:rPr lang="zh-CN" altLang="en-US" sz="525" dirty="0">
                  <a:solidFill>
                    <a:schemeClr val="tx1"/>
                  </a:solidFill>
                  <a:latin typeface="黑体" panose="02010609060101010101" pitchFamily="49" charset="-122"/>
                  <a:ea typeface="黑体" panose="02010609060101010101" pitchFamily="49" charset="-122"/>
                </a:rPr>
                <a:t>我国</a:t>
              </a:r>
              <a:r>
                <a:rPr lang="en-US" altLang="zh-CN" sz="525" dirty="0">
                  <a:solidFill>
                    <a:schemeClr val="tx1"/>
                  </a:solidFill>
                  <a:latin typeface="黑体" panose="02010609060101010101" pitchFamily="49" charset="-122"/>
                  <a:ea typeface="黑体" panose="02010609060101010101" pitchFamily="49" charset="-122"/>
                </a:rPr>
                <a:t>2030</a:t>
              </a:r>
              <a:r>
                <a:rPr lang="zh-CN" altLang="en-US" sz="525" dirty="0">
                  <a:solidFill>
                    <a:schemeClr val="tx1"/>
                  </a:solidFill>
                  <a:latin typeface="黑体" panose="02010609060101010101" pitchFamily="49" charset="-122"/>
                  <a:ea typeface="黑体" panose="02010609060101010101" pitchFamily="49" charset="-122"/>
                </a:rPr>
                <a:t>年人均</a:t>
              </a:r>
              <a:endParaRPr lang="zh-CN" altLang="en-US" sz="525" dirty="0">
                <a:solidFill>
                  <a:schemeClr val="tx1"/>
                </a:solidFill>
                <a:latin typeface="黑体" panose="02010609060101010101" pitchFamily="49" charset="-122"/>
                <a:ea typeface="黑体" panose="02010609060101010101" pitchFamily="49" charset="-122"/>
              </a:endParaRPr>
            </a:p>
          </p:txBody>
        </p:sp>
      </p:grpSp>
      <p:grpSp>
        <p:nvGrpSpPr>
          <p:cNvPr id="36" name="Group 27"/>
          <p:cNvGrpSpPr/>
          <p:nvPr/>
        </p:nvGrpSpPr>
        <p:grpSpPr bwMode="auto">
          <a:xfrm>
            <a:off x="5234543" y="2127803"/>
            <a:ext cx="3046890" cy="1440573"/>
            <a:chOff x="0" y="133"/>
            <a:chExt cx="5307" cy="2147"/>
          </a:xfrm>
        </p:grpSpPr>
        <p:sp>
          <p:nvSpPr>
            <p:cNvPr id="37" name="Text Box 7"/>
            <p:cNvSpPr txBox="1">
              <a:spLocks noChangeArrowheads="1"/>
            </p:cNvSpPr>
            <p:nvPr/>
          </p:nvSpPr>
          <p:spPr bwMode="auto">
            <a:xfrm>
              <a:off x="2573" y="1575"/>
              <a:ext cx="540"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endParaRPr lang="zh-CN" altLang="en-US" sz="600">
                <a:solidFill>
                  <a:schemeClr val="accent1"/>
                </a:solidFill>
                <a:effectLst>
                  <a:outerShdw blurRad="38100" dist="38100" dir="2700000" algn="tl">
                    <a:srgbClr val="FFFFFF"/>
                  </a:outerShdw>
                </a:effectLst>
                <a:latin typeface="黑体" panose="02010609060101010101" pitchFamily="49" charset="-122"/>
                <a:ea typeface="黑体" panose="02010609060101010101" pitchFamily="49" charset="-122"/>
              </a:endParaRPr>
            </a:p>
          </p:txBody>
        </p:sp>
        <p:graphicFrame>
          <p:nvGraphicFramePr>
            <p:cNvPr id="38" name="Object 2"/>
            <p:cNvGraphicFramePr>
              <a:graphicFrameLocks noChangeAspect="1"/>
            </p:cNvGraphicFramePr>
            <p:nvPr/>
          </p:nvGraphicFramePr>
          <p:xfrm>
            <a:off x="2996" y="872"/>
            <a:ext cx="2311" cy="1102"/>
          </p:xfrm>
          <a:graphic>
            <a:graphicData uri="http://schemas.openxmlformats.org/presentationml/2006/ole">
              <mc:AlternateContent xmlns:mc="http://schemas.openxmlformats.org/markup-compatibility/2006">
                <mc:Choice xmlns:v="urn:schemas-microsoft-com:vml" Requires="v">
                  <p:oleObj spid="_x0000_s1091" name="" r:id="rId4" imgW="4345940" imgH="2776855" progId="">
                    <p:embed/>
                  </p:oleObj>
                </mc:Choice>
                <mc:Fallback>
                  <p:oleObj name="" r:id="rId4" imgW="4345940" imgH="2776855" progId="">
                    <p:embed/>
                    <p:pic>
                      <p:nvPicPr>
                        <p:cNvPr id="0" name="Picture 41"/>
                        <p:cNvPicPr>
                          <a:picLocks noChangeAspect="1" noChangeArrowheads="1"/>
                        </p:cNvPicPr>
                        <p:nvPr/>
                      </p:nvPicPr>
                      <p:blipFill>
                        <a:blip r:embed="rId5">
                          <a:extLst>
                            <a:ext uri="{28A0092B-C50C-407E-A947-70E740481C1C}">
                              <a14:useLocalDpi xmlns:a14="http://schemas.microsoft.com/office/drawing/2010/main" val="0"/>
                            </a:ext>
                          </a:extLst>
                        </a:blip>
                        <a:srcRect t="5318" b="10172"/>
                        <a:stretch>
                          <a:fillRect/>
                        </a:stretch>
                      </p:blipFill>
                      <p:spPr bwMode="auto">
                        <a:xfrm>
                          <a:off x="2996" y="872"/>
                          <a:ext cx="2311" cy="110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 name="Text Box 11"/>
            <p:cNvSpPr txBox="1">
              <a:spLocks noChangeArrowheads="1"/>
            </p:cNvSpPr>
            <p:nvPr/>
          </p:nvSpPr>
          <p:spPr bwMode="auto">
            <a:xfrm>
              <a:off x="4173" y="819"/>
              <a:ext cx="598"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600" dirty="0">
                  <a:solidFill>
                    <a:schemeClr val="tx2"/>
                  </a:solidFill>
                  <a:latin typeface="黑体" panose="02010609060101010101" pitchFamily="49" charset="-122"/>
                  <a:ea typeface="黑体" panose="02010609060101010101" pitchFamily="49" charset="-122"/>
                </a:rPr>
                <a:t>平原区</a:t>
              </a:r>
              <a:endParaRPr lang="zh-CN" altLang="en-US" sz="600" dirty="0">
                <a:solidFill>
                  <a:schemeClr val="tx2"/>
                </a:solidFill>
                <a:latin typeface="黑体" panose="02010609060101010101" pitchFamily="49" charset="-122"/>
                <a:ea typeface="黑体" panose="02010609060101010101" pitchFamily="49" charset="-122"/>
              </a:endParaRPr>
            </a:p>
          </p:txBody>
        </p:sp>
        <p:sp>
          <p:nvSpPr>
            <p:cNvPr id="40" name="Text Box 12"/>
            <p:cNvSpPr txBox="1">
              <a:spLocks noChangeArrowheads="1"/>
            </p:cNvSpPr>
            <p:nvPr/>
          </p:nvSpPr>
          <p:spPr bwMode="auto">
            <a:xfrm>
              <a:off x="3583" y="1783"/>
              <a:ext cx="693"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600" dirty="0">
                  <a:solidFill>
                    <a:schemeClr val="tx2"/>
                  </a:solidFill>
                  <a:latin typeface="黑体" panose="02010609060101010101" pitchFamily="49" charset="-122"/>
                  <a:ea typeface="黑体" panose="02010609060101010101" pitchFamily="49" charset="-122"/>
                </a:rPr>
                <a:t>山丘区</a:t>
              </a:r>
              <a:endParaRPr lang="zh-CN" altLang="en-US" sz="600" dirty="0">
                <a:solidFill>
                  <a:schemeClr val="tx2"/>
                </a:solidFill>
                <a:latin typeface="黑体" panose="02010609060101010101" pitchFamily="49" charset="-122"/>
                <a:ea typeface="黑体" panose="02010609060101010101" pitchFamily="49" charset="-122"/>
              </a:endParaRPr>
            </a:p>
          </p:txBody>
        </p:sp>
        <p:sp>
          <p:nvSpPr>
            <p:cNvPr id="41" name="Rectangle 13"/>
            <p:cNvSpPr>
              <a:spLocks noChangeArrowheads="1"/>
            </p:cNvSpPr>
            <p:nvPr/>
          </p:nvSpPr>
          <p:spPr bwMode="auto">
            <a:xfrm>
              <a:off x="4108" y="1075"/>
              <a:ext cx="521"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600" b="1" dirty="0">
                  <a:latin typeface="黑体" panose="02010609060101010101" pitchFamily="49" charset="-122"/>
                  <a:ea typeface="黑体" panose="02010609060101010101" pitchFamily="49" charset="-122"/>
                </a:rPr>
                <a:t>10%</a:t>
              </a:r>
              <a:endParaRPr lang="en-US" altLang="zh-CN" sz="600" b="1" dirty="0">
                <a:latin typeface="黑体" panose="02010609060101010101" pitchFamily="49" charset="-122"/>
                <a:ea typeface="黑体" panose="02010609060101010101" pitchFamily="49" charset="-122"/>
              </a:endParaRPr>
            </a:p>
          </p:txBody>
        </p:sp>
        <p:sp>
          <p:nvSpPr>
            <p:cNvPr id="42" name="Rectangle 14"/>
            <p:cNvSpPr>
              <a:spLocks noChangeArrowheads="1"/>
            </p:cNvSpPr>
            <p:nvPr/>
          </p:nvSpPr>
          <p:spPr bwMode="auto">
            <a:xfrm>
              <a:off x="3669" y="1234"/>
              <a:ext cx="521"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600" b="1" dirty="0">
                  <a:latin typeface="黑体" panose="02010609060101010101" pitchFamily="49" charset="-122"/>
                  <a:ea typeface="黑体" panose="02010609060101010101" pitchFamily="49" charset="-122"/>
                </a:rPr>
                <a:t>90%</a:t>
              </a:r>
              <a:endParaRPr lang="en-US" altLang="zh-CN" sz="600" b="1" dirty="0">
                <a:latin typeface="黑体" panose="02010609060101010101" pitchFamily="49" charset="-122"/>
                <a:ea typeface="黑体" panose="02010609060101010101" pitchFamily="49" charset="-122"/>
              </a:endParaRPr>
            </a:p>
          </p:txBody>
        </p:sp>
        <p:sp>
          <p:nvSpPr>
            <p:cNvPr id="43" name="Freeform 16"/>
            <p:cNvSpPr/>
            <p:nvPr/>
          </p:nvSpPr>
          <p:spPr bwMode="auto">
            <a:xfrm>
              <a:off x="1134" y="226"/>
              <a:ext cx="1823" cy="1657"/>
            </a:xfrm>
            <a:custGeom>
              <a:avLst/>
              <a:gdLst>
                <a:gd name="T0" fmla="*/ 30 w 33"/>
                <a:gd name="T1" fmla="*/ 5 h 35"/>
                <a:gd name="T2" fmla="*/ 17 w 33"/>
                <a:gd name="T3" fmla="*/ 0 h 35"/>
                <a:gd name="T4" fmla="*/ 0 w 33"/>
                <a:gd name="T5" fmla="*/ 17 h 35"/>
                <a:gd name="T6" fmla="*/ 17 w 33"/>
                <a:gd name="T7" fmla="*/ 35 h 35"/>
                <a:gd name="T8" fmla="*/ 33 w 33"/>
                <a:gd name="T9" fmla="*/ 25 h 35"/>
                <a:gd name="T10" fmla="*/ 17 w 33"/>
                <a:gd name="T11" fmla="*/ 17 h 35"/>
                <a:gd name="T12" fmla="*/ 30 w 33"/>
                <a:gd name="T13" fmla="*/ 5 h 35"/>
                <a:gd name="T14" fmla="*/ 0 w 33"/>
                <a:gd name="T15" fmla="*/ 0 h 35"/>
                <a:gd name="T16" fmla="*/ 33 w 33"/>
                <a:gd name="T17" fmla="*/ 35 h 35"/>
              </a:gdLst>
              <a:ahLst/>
              <a:cxnLst>
                <a:cxn ang="0">
                  <a:pos x="T0" y="T1"/>
                </a:cxn>
                <a:cxn ang="0">
                  <a:pos x="T2" y="T3"/>
                </a:cxn>
                <a:cxn ang="0">
                  <a:pos x="T4" y="T5"/>
                </a:cxn>
                <a:cxn ang="0">
                  <a:pos x="T6" y="T7"/>
                </a:cxn>
                <a:cxn ang="0">
                  <a:pos x="T8" y="T9"/>
                </a:cxn>
                <a:cxn ang="0">
                  <a:pos x="T10" y="T11"/>
                </a:cxn>
                <a:cxn ang="0">
                  <a:pos x="T12" y="T13"/>
                </a:cxn>
              </a:cxnLst>
              <a:rect l="T14" t="T15" r="T16" b="T17"/>
              <a:pathLst>
                <a:path w="33" h="35">
                  <a:moveTo>
                    <a:pt x="30" y="5"/>
                  </a:moveTo>
                  <a:cubicBezTo>
                    <a:pt x="27" y="2"/>
                    <a:pt x="22" y="0"/>
                    <a:pt x="17" y="0"/>
                  </a:cubicBezTo>
                  <a:cubicBezTo>
                    <a:pt x="7" y="0"/>
                    <a:pt x="0" y="7"/>
                    <a:pt x="0" y="17"/>
                  </a:cubicBezTo>
                  <a:cubicBezTo>
                    <a:pt x="0" y="27"/>
                    <a:pt x="7" y="35"/>
                    <a:pt x="17" y="35"/>
                  </a:cubicBezTo>
                  <a:cubicBezTo>
                    <a:pt x="24" y="34"/>
                    <a:pt x="30" y="31"/>
                    <a:pt x="33" y="25"/>
                  </a:cubicBezTo>
                  <a:lnTo>
                    <a:pt x="17" y="17"/>
                  </a:lnTo>
                  <a:lnTo>
                    <a:pt x="30" y="5"/>
                  </a:lnTo>
                  <a:close/>
                </a:path>
              </a:pathLst>
            </a:custGeom>
            <a:solidFill>
              <a:srgbClr val="00CCFF"/>
            </a:solidFill>
            <a:ln w="6350" cmpd="sng">
              <a:solidFill>
                <a:srgbClr val="000000"/>
              </a:solidFill>
              <a:bevel/>
            </a:ln>
          </p:spPr>
          <p:txBody>
            <a:bodyPr/>
            <a:lstStyle/>
            <a:p>
              <a:endParaRPr lang="zh-CN" altLang="en-US" sz="600">
                <a:solidFill>
                  <a:schemeClr val="accent1"/>
                </a:solidFill>
              </a:endParaRPr>
            </a:p>
          </p:txBody>
        </p:sp>
        <p:sp>
          <p:nvSpPr>
            <p:cNvPr id="44" name="Rectangle 18"/>
            <p:cNvSpPr>
              <a:spLocks noChangeArrowheads="1"/>
            </p:cNvSpPr>
            <p:nvPr/>
          </p:nvSpPr>
          <p:spPr bwMode="auto">
            <a:xfrm>
              <a:off x="1251" y="868"/>
              <a:ext cx="1171"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spcBef>
                  <a:spcPct val="50000"/>
                </a:spcBef>
              </a:pPr>
              <a:endParaRPr lang="en-US" altLang="zh-CN" sz="600">
                <a:solidFill>
                  <a:schemeClr val="accent1"/>
                </a:solidFill>
                <a:effectLst>
                  <a:outerShdw blurRad="38100" dist="38100" dir="2700000" algn="tl">
                    <a:srgbClr val="FFFFFF"/>
                  </a:outerShdw>
                </a:effectLst>
                <a:ea typeface="黑体" panose="02010609060101010101" pitchFamily="49" charset="-122"/>
              </a:endParaRPr>
            </a:p>
          </p:txBody>
        </p:sp>
        <p:grpSp>
          <p:nvGrpSpPr>
            <p:cNvPr id="45" name="Group 11"/>
            <p:cNvGrpSpPr/>
            <p:nvPr/>
          </p:nvGrpSpPr>
          <p:grpSpPr bwMode="auto">
            <a:xfrm>
              <a:off x="0" y="171"/>
              <a:ext cx="4216" cy="2109"/>
              <a:chOff x="0" y="270770"/>
              <a:chExt cx="6692533" cy="3349242"/>
            </a:xfrm>
          </p:grpSpPr>
          <p:sp>
            <p:nvSpPr>
              <p:cNvPr id="47" name="Freeform 15"/>
              <p:cNvSpPr/>
              <p:nvPr/>
            </p:nvSpPr>
            <p:spPr bwMode="auto">
              <a:xfrm>
                <a:off x="3391966" y="719239"/>
                <a:ext cx="1576388" cy="1501775"/>
              </a:xfrm>
              <a:custGeom>
                <a:avLst/>
                <a:gdLst>
                  <a:gd name="T0" fmla="*/ 16 w 18"/>
                  <a:gd name="T1" fmla="*/ 20 h 20"/>
                  <a:gd name="T2" fmla="*/ 18 w 18"/>
                  <a:gd name="T3" fmla="*/ 12 h 20"/>
                  <a:gd name="T4" fmla="*/ 13 w 18"/>
                  <a:gd name="T5" fmla="*/ 0 h 20"/>
                  <a:gd name="T6" fmla="*/ 0 w 18"/>
                  <a:gd name="T7" fmla="*/ 12 h 20"/>
                  <a:gd name="T8" fmla="*/ 16 w 18"/>
                  <a:gd name="T9" fmla="*/ 20 h 20"/>
                  <a:gd name="T10" fmla="*/ 0 w 18"/>
                  <a:gd name="T11" fmla="*/ 0 h 20"/>
                  <a:gd name="T12" fmla="*/ 18 w 18"/>
                  <a:gd name="T13" fmla="*/ 20 h 20"/>
                </a:gdLst>
                <a:ahLst/>
                <a:cxnLst>
                  <a:cxn ang="0">
                    <a:pos x="T0" y="T1"/>
                  </a:cxn>
                  <a:cxn ang="0">
                    <a:pos x="T2" y="T3"/>
                  </a:cxn>
                  <a:cxn ang="0">
                    <a:pos x="T4" y="T5"/>
                  </a:cxn>
                  <a:cxn ang="0">
                    <a:pos x="T6" y="T7"/>
                  </a:cxn>
                  <a:cxn ang="0">
                    <a:pos x="T8" y="T9"/>
                  </a:cxn>
                </a:cxnLst>
                <a:rect l="T10" t="T11" r="T12" b="T13"/>
                <a:pathLst>
                  <a:path w="18" h="20">
                    <a:moveTo>
                      <a:pt x="16" y="20"/>
                    </a:moveTo>
                    <a:cubicBezTo>
                      <a:pt x="17" y="18"/>
                      <a:pt x="18" y="15"/>
                      <a:pt x="18" y="12"/>
                    </a:cubicBezTo>
                    <a:cubicBezTo>
                      <a:pt x="18" y="8"/>
                      <a:pt x="16" y="3"/>
                      <a:pt x="13" y="0"/>
                    </a:cubicBezTo>
                    <a:lnTo>
                      <a:pt x="0" y="12"/>
                    </a:lnTo>
                    <a:lnTo>
                      <a:pt x="16" y="20"/>
                    </a:lnTo>
                    <a:close/>
                  </a:path>
                </a:pathLst>
              </a:custGeom>
              <a:solidFill>
                <a:srgbClr val="FFCC99"/>
              </a:solidFill>
              <a:ln w="6350" cmpd="sng">
                <a:solidFill>
                  <a:srgbClr val="000000"/>
                </a:solidFill>
                <a:bevel/>
              </a:ln>
            </p:spPr>
            <p:txBody>
              <a:bodyPr/>
              <a:lstStyle/>
              <a:p>
                <a:endParaRPr lang="zh-CN" altLang="en-US" sz="600">
                  <a:solidFill>
                    <a:schemeClr val="accent1"/>
                  </a:solidFill>
                </a:endParaRPr>
              </a:p>
            </p:txBody>
          </p:sp>
          <p:sp>
            <p:nvSpPr>
              <p:cNvPr id="48" name="Rectangle 17"/>
              <p:cNvSpPr>
                <a:spLocks noChangeArrowheads="1"/>
              </p:cNvSpPr>
              <p:nvPr/>
            </p:nvSpPr>
            <p:spPr bwMode="auto">
              <a:xfrm>
                <a:off x="2451101" y="1145108"/>
                <a:ext cx="730250" cy="21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600" b="1" dirty="0">
                    <a:latin typeface="黑体" panose="02010609060101010101" pitchFamily="49" charset="-122"/>
                    <a:ea typeface="黑体" panose="02010609060101010101" pitchFamily="49" charset="-122"/>
                  </a:rPr>
                  <a:t>南方</a:t>
                </a:r>
                <a:endParaRPr lang="zh-CN" altLang="en-US" sz="600" b="1" dirty="0">
                  <a:latin typeface="黑体" panose="02010609060101010101" pitchFamily="49" charset="-122"/>
                  <a:ea typeface="黑体" panose="02010609060101010101" pitchFamily="49" charset="-122"/>
                </a:endParaRPr>
              </a:p>
            </p:txBody>
          </p:sp>
          <p:sp>
            <p:nvSpPr>
              <p:cNvPr id="49" name="Rectangle 19"/>
              <p:cNvSpPr>
                <a:spLocks noChangeArrowheads="1"/>
              </p:cNvSpPr>
              <p:nvPr/>
            </p:nvSpPr>
            <p:spPr bwMode="auto">
              <a:xfrm>
                <a:off x="3953818" y="1074296"/>
                <a:ext cx="798514" cy="21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600" b="1" dirty="0">
                    <a:latin typeface="黑体" panose="02010609060101010101" pitchFamily="49" charset="-122"/>
                    <a:ea typeface="黑体" panose="02010609060101010101" pitchFamily="49" charset="-122"/>
                  </a:rPr>
                  <a:t>北方</a:t>
                </a:r>
                <a:endParaRPr lang="zh-CN" altLang="en-US" sz="600" b="1" dirty="0">
                  <a:latin typeface="黑体" panose="02010609060101010101" pitchFamily="49" charset="-122"/>
                  <a:ea typeface="黑体" panose="02010609060101010101" pitchFamily="49" charset="-122"/>
                </a:endParaRPr>
              </a:p>
            </p:txBody>
          </p:sp>
          <p:sp>
            <p:nvSpPr>
              <p:cNvPr id="50" name="AutoShape 20"/>
              <p:cNvSpPr>
                <a:spLocks noChangeArrowheads="1"/>
              </p:cNvSpPr>
              <p:nvPr/>
            </p:nvSpPr>
            <p:spPr bwMode="auto">
              <a:xfrm rot="10800000">
                <a:off x="0" y="2648324"/>
                <a:ext cx="1944688" cy="971688"/>
              </a:xfrm>
              <a:prstGeom prst="wedgeRoundRectCallout">
                <a:avLst>
                  <a:gd name="adj1" fmla="val -56694"/>
                  <a:gd name="adj2" fmla="val 116829"/>
                  <a:gd name="adj3" fmla="val 16667"/>
                </a:avLst>
              </a:prstGeom>
              <a:noFill/>
              <a:ln w="25400" cmpd="sng">
                <a:solidFill>
                  <a:schemeClr val="accent2"/>
                </a:solidFill>
                <a:miter lim="800000"/>
              </a:ln>
            </p:spPr>
            <p:txBody>
              <a:bodyPr rot="10800000" lIns="0" tIns="0" rIns="0" bIns="0"/>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lnSpc>
                    <a:spcPct val="120000"/>
                  </a:lnSpc>
                  <a:spcBef>
                    <a:spcPct val="50000"/>
                  </a:spcBef>
                </a:pPr>
                <a:r>
                  <a:rPr lang="zh-CN" altLang="en-US" sz="600" b="1" dirty="0">
                    <a:solidFill>
                      <a:schemeClr val="tx2"/>
                    </a:solidFill>
                    <a:latin typeface="宋体" panose="02010600030101010101" pitchFamily="2" charset="-122"/>
                  </a:rPr>
                  <a:t>长江、珠江和西南诸河三区水资源量占总量的</a:t>
                </a:r>
                <a:r>
                  <a:rPr lang="en-US" altLang="zh-CN" sz="600" b="1" dirty="0">
                    <a:solidFill>
                      <a:schemeClr val="tx2"/>
                    </a:solidFill>
                    <a:latin typeface="宋体" panose="02010600030101010101" pitchFamily="2" charset="-122"/>
                  </a:rPr>
                  <a:t>72</a:t>
                </a:r>
                <a:r>
                  <a:rPr lang="zh-CN" altLang="en-US" sz="600" b="1" dirty="0">
                    <a:solidFill>
                      <a:schemeClr val="tx2"/>
                    </a:solidFill>
                    <a:latin typeface="宋体" panose="02010600030101010101" pitchFamily="2" charset="-122"/>
                  </a:rPr>
                  <a:t>％</a:t>
                </a:r>
                <a:endParaRPr lang="zh-CN" altLang="en-US" sz="600" b="1" dirty="0">
                  <a:solidFill>
                    <a:schemeClr val="tx2"/>
                  </a:solidFill>
                  <a:latin typeface="宋体" panose="02010600030101010101" pitchFamily="2" charset="-122"/>
                </a:endParaRPr>
              </a:p>
              <a:p>
                <a:pPr eaLnBrk="1" hangingPunct="1"/>
                <a:endParaRPr lang="zh-CN" altLang="en-US" sz="600" dirty="0">
                  <a:solidFill>
                    <a:schemeClr val="accent1"/>
                  </a:solidFill>
                  <a:latin typeface="宋体" panose="02010600030101010101" pitchFamily="2" charset="-122"/>
                </a:endParaRPr>
              </a:p>
            </p:txBody>
          </p:sp>
          <p:sp>
            <p:nvSpPr>
              <p:cNvPr id="51" name="Text Box 22"/>
              <p:cNvSpPr txBox="1">
                <a:spLocks noChangeArrowheads="1"/>
              </p:cNvSpPr>
              <p:nvPr/>
            </p:nvSpPr>
            <p:spPr bwMode="auto">
              <a:xfrm>
                <a:off x="4963744" y="270770"/>
                <a:ext cx="1728789" cy="1175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lnSpc>
                    <a:spcPct val="110000"/>
                  </a:lnSpc>
                  <a:spcBef>
                    <a:spcPct val="50000"/>
                  </a:spcBef>
                </a:pPr>
                <a:r>
                  <a:rPr lang="zh-CN" altLang="en-US" sz="600" b="1" dirty="0">
                    <a:solidFill>
                      <a:schemeClr val="tx2"/>
                    </a:solidFill>
                    <a:latin typeface="宋体" panose="02010600030101010101" pitchFamily="2" charset="-122"/>
                  </a:rPr>
                  <a:t>黄、淮、海、辽四区水资源量仅占总量的</a:t>
                </a:r>
                <a:r>
                  <a:rPr lang="en-US" altLang="zh-CN" sz="600" b="1" dirty="0">
                    <a:solidFill>
                      <a:schemeClr val="tx2"/>
                    </a:solidFill>
                    <a:latin typeface="宋体" panose="02010600030101010101" pitchFamily="2" charset="-122"/>
                  </a:rPr>
                  <a:t>9</a:t>
                </a:r>
                <a:r>
                  <a:rPr lang="zh-CN" altLang="en-US" sz="600" b="1" dirty="0">
                    <a:solidFill>
                      <a:schemeClr val="tx2"/>
                    </a:solidFill>
                    <a:latin typeface="宋体" panose="02010600030101010101" pitchFamily="2" charset="-122"/>
                  </a:rPr>
                  <a:t>％</a:t>
                </a:r>
                <a:endParaRPr lang="zh-CN" altLang="en-US" sz="600" dirty="0">
                  <a:solidFill>
                    <a:schemeClr val="tx2"/>
                  </a:solidFill>
                  <a:latin typeface="宋体" panose="02010600030101010101" pitchFamily="2" charset="-122"/>
                </a:endParaRPr>
              </a:p>
            </p:txBody>
          </p:sp>
          <p:sp>
            <p:nvSpPr>
              <p:cNvPr id="52" name="Rectangle 23"/>
              <p:cNvSpPr>
                <a:spLocks noChangeArrowheads="1"/>
              </p:cNvSpPr>
              <p:nvPr/>
            </p:nvSpPr>
            <p:spPr bwMode="auto">
              <a:xfrm>
                <a:off x="4078089" y="1362368"/>
                <a:ext cx="530224" cy="21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600" b="1" dirty="0">
                    <a:latin typeface="黑体" panose="02010609060101010101" pitchFamily="49" charset="-122"/>
                    <a:ea typeface="黑体" panose="02010609060101010101" pitchFamily="49" charset="-122"/>
                  </a:rPr>
                  <a:t>19%</a:t>
                </a:r>
                <a:endParaRPr lang="en-US" altLang="zh-CN" sz="600" b="1" dirty="0">
                  <a:latin typeface="黑体" panose="02010609060101010101" pitchFamily="49" charset="-122"/>
                  <a:ea typeface="黑体" panose="02010609060101010101" pitchFamily="49" charset="-122"/>
                </a:endParaRPr>
              </a:p>
            </p:txBody>
          </p:sp>
          <p:sp>
            <p:nvSpPr>
              <p:cNvPr id="53" name="Rectangle 24"/>
              <p:cNvSpPr>
                <a:spLocks noChangeArrowheads="1"/>
              </p:cNvSpPr>
              <p:nvPr/>
            </p:nvSpPr>
            <p:spPr bwMode="auto">
              <a:xfrm>
                <a:off x="2517775" y="1462608"/>
                <a:ext cx="528637" cy="21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600" b="1" dirty="0">
                    <a:latin typeface="黑体" panose="02010609060101010101" pitchFamily="49" charset="-122"/>
                    <a:ea typeface="黑体" panose="02010609060101010101" pitchFamily="49" charset="-122"/>
                  </a:rPr>
                  <a:t>81%</a:t>
                </a:r>
                <a:endParaRPr lang="en-US" altLang="zh-CN" sz="600" b="1" dirty="0">
                  <a:latin typeface="黑体" panose="02010609060101010101" pitchFamily="49" charset="-122"/>
                  <a:ea typeface="黑体" panose="02010609060101010101" pitchFamily="49" charset="-122"/>
                </a:endParaRPr>
              </a:p>
            </p:txBody>
          </p:sp>
        </p:grpSp>
        <p:sp>
          <p:nvSpPr>
            <p:cNvPr id="46" name="AutoShape 21"/>
            <p:cNvSpPr>
              <a:spLocks noChangeArrowheads="1"/>
            </p:cNvSpPr>
            <p:nvPr/>
          </p:nvSpPr>
          <p:spPr bwMode="auto">
            <a:xfrm>
              <a:off x="3074" y="133"/>
              <a:ext cx="1179" cy="544"/>
            </a:xfrm>
            <a:prstGeom prst="wedgeRoundRectCallout">
              <a:avLst>
                <a:gd name="adj1" fmla="val -62468"/>
                <a:gd name="adj2" fmla="val 56801"/>
                <a:gd name="adj3" fmla="val 16667"/>
              </a:avLst>
            </a:prstGeom>
            <a:noFill/>
            <a:ln w="25400" cmpd="sng">
              <a:solidFill>
                <a:srgbClr val="F79646"/>
              </a:solidFill>
              <a:miter lim="800000"/>
            </a:ln>
          </p:spPr>
          <p:txBody>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endParaRPr lang="zh-CN" altLang="en-US" sz="600">
                <a:solidFill>
                  <a:schemeClr val="accent1"/>
                </a:solidFill>
                <a:latin typeface="Calibri" panose="020F0502020204030204" pitchFamily="34" charset="0"/>
              </a:endParaRPr>
            </a:p>
          </p:txBody>
        </p:sp>
      </p:grpSp>
      <p:grpSp>
        <p:nvGrpSpPr>
          <p:cNvPr id="72" name="组合 71"/>
          <p:cNvGrpSpPr/>
          <p:nvPr/>
        </p:nvGrpSpPr>
        <p:grpSpPr bwMode="auto">
          <a:xfrm>
            <a:off x="5651022" y="4336737"/>
            <a:ext cx="2762126" cy="1395655"/>
            <a:chOff x="0" y="0"/>
            <a:chExt cx="9696898" cy="6591503"/>
          </a:xfrm>
        </p:grpSpPr>
        <p:pic>
          <p:nvPicPr>
            <p:cNvPr id="73" name="Picture 2" descr="图片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0"/>
              <a:ext cx="9144000" cy="58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Line 6"/>
            <p:cNvSpPr>
              <a:spLocks noChangeShapeType="1"/>
            </p:cNvSpPr>
            <p:nvPr/>
          </p:nvSpPr>
          <p:spPr bwMode="auto">
            <a:xfrm>
              <a:off x="8609013" y="2432502"/>
              <a:ext cx="1087885" cy="923699"/>
            </a:xfrm>
            <a:prstGeom prst="line">
              <a:avLst/>
            </a:prstGeom>
            <a:noFill/>
            <a:ln w="9525" cmpd="sng">
              <a:solidFill>
                <a:schemeClr val="bg1"/>
              </a:solidFill>
              <a:round/>
            </a:ln>
            <a:extLst>
              <a:ext uri="{909E8E84-426E-40DD-AFC4-6F175D3DCCD1}">
                <a14:hiddenFill xmlns:a14="http://schemas.microsoft.com/office/drawing/2010/main">
                  <a:noFill/>
                </a14:hiddenFill>
              </a:ext>
            </a:extLst>
          </p:spPr>
          <p:txBody>
            <a:bodyPr wrap="none" anchor="ctr">
              <a:spAutoFit/>
            </a:bodyPr>
            <a:lstStyle/>
            <a:p>
              <a:endParaRPr lang="zh-CN" altLang="en-US" sz="675"/>
            </a:p>
          </p:txBody>
        </p:sp>
        <p:sp>
          <p:nvSpPr>
            <p:cNvPr id="75" name="Line 7"/>
            <p:cNvSpPr>
              <a:spLocks noChangeShapeType="1"/>
            </p:cNvSpPr>
            <p:nvPr/>
          </p:nvSpPr>
          <p:spPr bwMode="auto">
            <a:xfrm flipV="1">
              <a:off x="5170488" y="2080758"/>
              <a:ext cx="153987" cy="8097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lIns="68575" tIns="34287" rIns="68575" bIns="34287">
              <a:spAutoFit/>
            </a:bodyPr>
            <a:lstStyle/>
            <a:p>
              <a:endParaRPr lang="zh-CN" altLang="en-US" sz="675"/>
            </a:p>
          </p:txBody>
        </p:sp>
        <p:grpSp>
          <p:nvGrpSpPr>
            <p:cNvPr id="76" name="Group 8"/>
            <p:cNvGrpSpPr/>
            <p:nvPr/>
          </p:nvGrpSpPr>
          <p:grpSpPr bwMode="auto">
            <a:xfrm>
              <a:off x="4705322" y="2452240"/>
              <a:ext cx="1162044" cy="1709837"/>
              <a:chOff x="0" y="0"/>
              <a:chExt cx="680" cy="964"/>
            </a:xfrm>
          </p:grpSpPr>
          <p:sp>
            <p:nvSpPr>
              <p:cNvPr id="91" name="Text Box 9"/>
              <p:cNvSpPr txBox="1">
                <a:spLocks noChangeArrowheads="1"/>
              </p:cNvSpPr>
              <p:nvPr/>
            </p:nvSpPr>
            <p:spPr bwMode="auto">
              <a:xfrm>
                <a:off x="0" y="228"/>
                <a:ext cx="680" cy="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5" tIns="34287" rIns="68575" bIns="34287">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algn="l" eaLnBrk="1" hangingPunct="1">
                  <a:spcBef>
                    <a:spcPct val="50000"/>
                  </a:spcBef>
                </a:pPr>
                <a:r>
                  <a:rPr lang="en-US" altLang="zh-CN" sz="675" b="1" dirty="0">
                    <a:solidFill>
                      <a:srgbClr val="190AA4"/>
                    </a:solidFill>
                    <a:latin typeface="Times New Roman" panose="02020603050405020304" pitchFamily="18" charset="0"/>
                    <a:ea typeface="黑体" panose="02010609060101010101" pitchFamily="49" charset="-122"/>
                  </a:rPr>
                  <a:t>400mm</a:t>
                </a:r>
                <a:endParaRPr lang="en-US" altLang="zh-CN" sz="675" b="1" dirty="0">
                  <a:solidFill>
                    <a:srgbClr val="190AA4"/>
                  </a:solidFill>
                  <a:latin typeface="Times New Roman" panose="02020603050405020304" pitchFamily="18" charset="0"/>
                  <a:ea typeface="黑体" panose="02010609060101010101" pitchFamily="49" charset="-122"/>
                </a:endParaRPr>
              </a:p>
            </p:txBody>
          </p:sp>
          <p:sp>
            <p:nvSpPr>
              <p:cNvPr id="92" name="Line 10"/>
              <p:cNvSpPr>
                <a:spLocks noChangeShapeType="1"/>
              </p:cNvSpPr>
              <p:nvPr/>
            </p:nvSpPr>
            <p:spPr bwMode="auto">
              <a:xfrm flipH="1" flipV="1">
                <a:off x="272" y="0"/>
                <a:ext cx="45" cy="273"/>
              </a:xfrm>
              <a:prstGeom prst="line">
                <a:avLst/>
              </a:prstGeom>
              <a:noFill/>
              <a:ln w="9525" cmpd="sng">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sz="675"/>
              </a:p>
            </p:txBody>
          </p:sp>
        </p:grpSp>
        <p:sp>
          <p:nvSpPr>
            <p:cNvPr id="77" name="Text Box 11"/>
            <p:cNvSpPr txBox="1">
              <a:spLocks noChangeArrowheads="1"/>
            </p:cNvSpPr>
            <p:nvPr/>
          </p:nvSpPr>
          <p:spPr bwMode="auto">
            <a:xfrm>
              <a:off x="5834779" y="3100012"/>
              <a:ext cx="1328732" cy="1907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lnSpc>
                  <a:spcPct val="150000"/>
                </a:lnSpc>
                <a:spcBef>
                  <a:spcPct val="50000"/>
                </a:spcBef>
              </a:pPr>
              <a:r>
                <a:rPr lang="en-US" altLang="zh-CN" sz="675" b="1">
                  <a:solidFill>
                    <a:srgbClr val="190AA4"/>
                  </a:solidFill>
                  <a:latin typeface="Times New Roman" panose="02020603050405020304" pitchFamily="18" charset="0"/>
                  <a:ea typeface="黑体" panose="02010609060101010101" pitchFamily="49" charset="-122"/>
                </a:rPr>
                <a:t>800mm</a:t>
              </a:r>
              <a:endParaRPr lang="en-US" altLang="zh-CN" sz="675" b="1">
                <a:solidFill>
                  <a:srgbClr val="190AA4"/>
                </a:solidFill>
                <a:latin typeface="Times New Roman" panose="02020603050405020304" pitchFamily="18" charset="0"/>
                <a:ea typeface="黑体" panose="02010609060101010101" pitchFamily="49" charset="-122"/>
              </a:endParaRPr>
            </a:p>
          </p:txBody>
        </p:sp>
        <p:sp>
          <p:nvSpPr>
            <p:cNvPr id="78" name="Line 12"/>
            <p:cNvSpPr>
              <a:spLocks noChangeShapeType="1"/>
            </p:cNvSpPr>
            <p:nvPr/>
          </p:nvSpPr>
          <p:spPr bwMode="auto">
            <a:xfrm flipH="1" flipV="1">
              <a:off x="5835650" y="2955470"/>
              <a:ext cx="304800" cy="401638"/>
            </a:xfrm>
            <a:prstGeom prst="line">
              <a:avLst/>
            </a:prstGeom>
            <a:noFill/>
            <a:ln w="9525" cmpd="sng">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sz="675"/>
            </a:p>
          </p:txBody>
        </p:sp>
        <p:grpSp>
          <p:nvGrpSpPr>
            <p:cNvPr id="79" name="Group 13"/>
            <p:cNvGrpSpPr/>
            <p:nvPr/>
          </p:nvGrpSpPr>
          <p:grpSpPr bwMode="auto">
            <a:xfrm>
              <a:off x="3308350" y="1155242"/>
              <a:ext cx="1524000" cy="1907577"/>
              <a:chOff x="0" y="0"/>
              <a:chExt cx="907" cy="1073"/>
            </a:xfrm>
          </p:grpSpPr>
          <p:sp>
            <p:nvSpPr>
              <p:cNvPr id="89" name="Text Box 14"/>
              <p:cNvSpPr txBox="1">
                <a:spLocks noChangeArrowheads="1"/>
              </p:cNvSpPr>
              <p:nvPr/>
            </p:nvSpPr>
            <p:spPr bwMode="auto">
              <a:xfrm>
                <a:off x="0" y="0"/>
                <a:ext cx="907" cy="1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lnSpc>
                    <a:spcPct val="150000"/>
                  </a:lnSpc>
                  <a:spcBef>
                    <a:spcPct val="50000"/>
                  </a:spcBef>
                </a:pPr>
                <a:r>
                  <a:rPr lang="en-US" altLang="zh-CN" sz="675" b="1" dirty="0">
                    <a:solidFill>
                      <a:srgbClr val="190AA4"/>
                    </a:solidFill>
                    <a:latin typeface="Times New Roman" panose="02020603050405020304" pitchFamily="18" charset="0"/>
                    <a:ea typeface="黑体" panose="02010609060101010101" pitchFamily="49" charset="-122"/>
                  </a:rPr>
                  <a:t>200mm</a:t>
                </a:r>
                <a:endParaRPr lang="en-US" altLang="zh-CN" sz="675" b="1" dirty="0">
                  <a:solidFill>
                    <a:srgbClr val="190AA4"/>
                  </a:solidFill>
                  <a:latin typeface="Times New Roman" panose="02020603050405020304" pitchFamily="18" charset="0"/>
                  <a:ea typeface="黑体" panose="02010609060101010101" pitchFamily="49" charset="-122"/>
                </a:endParaRPr>
              </a:p>
            </p:txBody>
          </p:sp>
          <p:sp>
            <p:nvSpPr>
              <p:cNvPr id="90" name="Line 15"/>
              <p:cNvSpPr>
                <a:spLocks noChangeShapeType="1"/>
              </p:cNvSpPr>
              <p:nvPr/>
            </p:nvSpPr>
            <p:spPr bwMode="auto">
              <a:xfrm>
                <a:off x="454" y="272"/>
                <a:ext cx="318" cy="362"/>
              </a:xfrm>
              <a:prstGeom prst="line">
                <a:avLst/>
              </a:prstGeom>
              <a:noFill/>
              <a:ln w="9525" cmpd="sng">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sz="675"/>
              </a:p>
            </p:txBody>
          </p:sp>
        </p:grpSp>
        <p:grpSp>
          <p:nvGrpSpPr>
            <p:cNvPr id="80" name="Group 17"/>
            <p:cNvGrpSpPr/>
            <p:nvPr/>
          </p:nvGrpSpPr>
          <p:grpSpPr bwMode="auto">
            <a:xfrm>
              <a:off x="1647825" y="867913"/>
              <a:ext cx="1524000" cy="1127127"/>
              <a:chOff x="0" y="0"/>
              <a:chExt cx="907" cy="634"/>
            </a:xfrm>
          </p:grpSpPr>
          <p:sp>
            <p:nvSpPr>
              <p:cNvPr id="87" name="Text Box 18"/>
              <p:cNvSpPr txBox="1">
                <a:spLocks noChangeArrowheads="1"/>
              </p:cNvSpPr>
              <p:nvPr/>
            </p:nvSpPr>
            <p:spPr bwMode="auto">
              <a:xfrm>
                <a:off x="0" y="0"/>
                <a:ext cx="907"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a:spcBef>
                    <a:spcPct val="50000"/>
                  </a:spcBef>
                </a:pPr>
                <a:r>
                  <a:rPr lang="en-US" altLang="zh-CN" sz="675" b="1">
                    <a:solidFill>
                      <a:srgbClr val="190AA4"/>
                    </a:solidFill>
                    <a:latin typeface="Times New Roman" panose="02020603050405020304" pitchFamily="18" charset="0"/>
                    <a:ea typeface="黑体" panose="02010609060101010101" pitchFamily="49" charset="-122"/>
                  </a:rPr>
                  <a:t>50mm</a:t>
                </a:r>
                <a:endParaRPr lang="en-US" altLang="zh-CN" sz="675" b="1">
                  <a:solidFill>
                    <a:srgbClr val="190AA4"/>
                  </a:solidFill>
                  <a:latin typeface="Times New Roman" panose="02020603050405020304" pitchFamily="18" charset="0"/>
                  <a:ea typeface="黑体" panose="02010609060101010101" pitchFamily="49" charset="-122"/>
                </a:endParaRPr>
              </a:p>
            </p:txBody>
          </p:sp>
          <p:sp>
            <p:nvSpPr>
              <p:cNvPr id="88" name="Line 19"/>
              <p:cNvSpPr>
                <a:spLocks noChangeShapeType="1"/>
              </p:cNvSpPr>
              <p:nvPr/>
            </p:nvSpPr>
            <p:spPr bwMode="auto">
              <a:xfrm>
                <a:off x="454" y="272"/>
                <a:ext cx="318" cy="362"/>
              </a:xfrm>
              <a:prstGeom prst="line">
                <a:avLst/>
              </a:prstGeom>
              <a:noFill/>
              <a:ln w="9525" cmpd="sng">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sz="675"/>
              </a:p>
            </p:txBody>
          </p:sp>
        </p:grpSp>
        <p:grpSp>
          <p:nvGrpSpPr>
            <p:cNvPr id="81" name="Group 21"/>
            <p:cNvGrpSpPr/>
            <p:nvPr/>
          </p:nvGrpSpPr>
          <p:grpSpPr bwMode="auto">
            <a:xfrm>
              <a:off x="0" y="1083808"/>
              <a:ext cx="1524000" cy="1125537"/>
              <a:chOff x="0" y="0"/>
              <a:chExt cx="907" cy="634"/>
            </a:xfrm>
          </p:grpSpPr>
          <p:sp>
            <p:nvSpPr>
              <p:cNvPr id="85" name="Text Box 22"/>
              <p:cNvSpPr txBox="1">
                <a:spLocks noChangeArrowheads="1"/>
              </p:cNvSpPr>
              <p:nvPr/>
            </p:nvSpPr>
            <p:spPr bwMode="auto">
              <a:xfrm>
                <a:off x="0" y="0"/>
                <a:ext cx="907"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a:spcBef>
                    <a:spcPct val="50000"/>
                  </a:spcBef>
                </a:pPr>
                <a:r>
                  <a:rPr lang="en-US" altLang="zh-CN" sz="675" b="1">
                    <a:solidFill>
                      <a:srgbClr val="190AA4"/>
                    </a:solidFill>
                    <a:latin typeface="Times New Roman" panose="02020603050405020304" pitchFamily="18" charset="0"/>
                    <a:ea typeface="黑体" panose="02010609060101010101" pitchFamily="49" charset="-122"/>
                  </a:rPr>
                  <a:t>25mm</a:t>
                </a:r>
                <a:endParaRPr lang="en-US" altLang="zh-CN" sz="675" b="1">
                  <a:solidFill>
                    <a:srgbClr val="190AA4"/>
                  </a:solidFill>
                  <a:latin typeface="Times New Roman" panose="02020603050405020304" pitchFamily="18" charset="0"/>
                  <a:ea typeface="黑体" panose="02010609060101010101" pitchFamily="49" charset="-122"/>
                </a:endParaRPr>
              </a:p>
            </p:txBody>
          </p:sp>
          <p:sp>
            <p:nvSpPr>
              <p:cNvPr id="86" name="Line 23"/>
              <p:cNvSpPr>
                <a:spLocks noChangeShapeType="1"/>
              </p:cNvSpPr>
              <p:nvPr/>
            </p:nvSpPr>
            <p:spPr bwMode="auto">
              <a:xfrm>
                <a:off x="454" y="272"/>
                <a:ext cx="318" cy="362"/>
              </a:xfrm>
              <a:prstGeom prst="line">
                <a:avLst/>
              </a:prstGeom>
              <a:noFill/>
              <a:ln w="9525" cmpd="sng">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sz="675"/>
              </a:p>
            </p:txBody>
          </p:sp>
        </p:grpSp>
        <p:sp>
          <p:nvSpPr>
            <p:cNvPr id="82" name="Text Box 24"/>
            <p:cNvSpPr txBox="1">
              <a:spLocks noChangeArrowheads="1"/>
            </p:cNvSpPr>
            <p:nvPr/>
          </p:nvSpPr>
          <p:spPr bwMode="auto">
            <a:xfrm>
              <a:off x="5237336" y="4684124"/>
              <a:ext cx="1553743" cy="1907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Arial" panose="020B0604020202020204" pitchFamily="34" charset="0"/>
                  <a:ea typeface="宋体" panose="02010600030101010101" pitchFamily="2" charset="-122"/>
                </a:defRPr>
              </a:lvl1pPr>
              <a:lvl2pPr marL="742950" indent="-285750" eaLnBrk="0" hangingPunct="0">
                <a:defRPr sz="2400">
                  <a:solidFill>
                    <a:schemeClr val="bg1"/>
                  </a:solidFill>
                  <a:latin typeface="Arial" panose="020B0604020202020204" pitchFamily="34" charset="0"/>
                  <a:ea typeface="宋体" panose="02010600030101010101" pitchFamily="2" charset="-122"/>
                </a:defRPr>
              </a:lvl2pPr>
              <a:lvl3pPr marL="1143000" indent="-228600" eaLnBrk="0" hangingPunct="0">
                <a:defRPr sz="2400">
                  <a:solidFill>
                    <a:schemeClr val="bg1"/>
                  </a:solidFill>
                  <a:latin typeface="Arial" panose="020B0604020202020204" pitchFamily="34" charset="0"/>
                  <a:ea typeface="宋体" panose="02010600030101010101" pitchFamily="2" charset="-122"/>
                </a:defRPr>
              </a:lvl3pPr>
              <a:lvl4pPr marL="1600200" indent="-228600" eaLnBrk="0" hangingPunct="0">
                <a:defRPr sz="2400">
                  <a:solidFill>
                    <a:schemeClr val="bg1"/>
                  </a:solidFill>
                  <a:latin typeface="Arial" panose="020B0604020202020204" pitchFamily="34" charset="0"/>
                  <a:ea typeface="宋体" panose="02010600030101010101" pitchFamily="2" charset="-122"/>
                </a:defRPr>
              </a:lvl4pPr>
              <a:lvl5pPr marL="2057400" indent="-228600" eaLnBrk="0" hangingPunct="0">
                <a:defRPr sz="2400">
                  <a:solidFill>
                    <a:schemeClr val="bg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sz="2400">
                  <a:solidFill>
                    <a:schemeClr val="bg1"/>
                  </a:solidFill>
                  <a:latin typeface="Arial" panose="020B0604020202020204" pitchFamily="34" charset="0"/>
                  <a:ea typeface="宋体" panose="02010600030101010101" pitchFamily="2" charset="-122"/>
                </a:defRPr>
              </a:lvl9pPr>
            </a:lstStyle>
            <a:p>
              <a:pPr eaLnBrk="1" hangingPunct="1">
                <a:lnSpc>
                  <a:spcPct val="150000"/>
                </a:lnSpc>
                <a:spcBef>
                  <a:spcPct val="50000"/>
                </a:spcBef>
              </a:pPr>
              <a:r>
                <a:rPr lang="en-US" altLang="zh-CN" sz="675" b="1" dirty="0">
                  <a:solidFill>
                    <a:srgbClr val="190AA4"/>
                  </a:solidFill>
                  <a:latin typeface="Times New Roman" panose="02020603050405020304" pitchFamily="18" charset="0"/>
                  <a:ea typeface="黑体" panose="02010609060101010101" pitchFamily="49" charset="-122"/>
                </a:rPr>
                <a:t>2000mm</a:t>
              </a:r>
              <a:endParaRPr lang="en-US" altLang="zh-CN" sz="675" b="1" dirty="0">
                <a:solidFill>
                  <a:srgbClr val="190AA4"/>
                </a:solidFill>
                <a:latin typeface="Times New Roman" panose="02020603050405020304" pitchFamily="18" charset="0"/>
                <a:ea typeface="黑体" panose="02010609060101010101" pitchFamily="49" charset="-122"/>
              </a:endParaRPr>
            </a:p>
          </p:txBody>
        </p:sp>
        <p:sp>
          <p:nvSpPr>
            <p:cNvPr id="83" name="Line 25"/>
            <p:cNvSpPr>
              <a:spLocks noChangeShapeType="1"/>
            </p:cNvSpPr>
            <p:nvPr/>
          </p:nvSpPr>
          <p:spPr bwMode="auto">
            <a:xfrm flipH="1" flipV="1">
              <a:off x="5162550" y="4919208"/>
              <a:ext cx="196850" cy="101600"/>
            </a:xfrm>
            <a:prstGeom prst="line">
              <a:avLst/>
            </a:prstGeom>
            <a:noFill/>
            <a:ln w="9525" cmpd="sng">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sz="675"/>
            </a:p>
          </p:txBody>
        </p:sp>
        <p:sp>
          <p:nvSpPr>
            <p:cNvPr id="84" name="Line 26"/>
            <p:cNvSpPr>
              <a:spLocks noChangeShapeType="1"/>
            </p:cNvSpPr>
            <p:nvPr/>
          </p:nvSpPr>
          <p:spPr bwMode="auto">
            <a:xfrm flipV="1">
              <a:off x="5832475" y="4595358"/>
              <a:ext cx="381000" cy="334962"/>
            </a:xfrm>
            <a:prstGeom prst="line">
              <a:avLst/>
            </a:prstGeom>
            <a:noFill/>
            <a:ln w="15875" cmpd="sng">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sz="675"/>
            </a:p>
          </p:txBody>
        </p:sp>
      </p:grpSp>
      <p:grpSp>
        <p:nvGrpSpPr>
          <p:cNvPr id="93" name="组合 2"/>
          <p:cNvGrpSpPr/>
          <p:nvPr/>
        </p:nvGrpSpPr>
        <p:grpSpPr>
          <a:xfrm>
            <a:off x="1076537" y="4279537"/>
            <a:ext cx="2809722" cy="1356662"/>
            <a:chOff x="1128607" y="1814921"/>
            <a:chExt cx="7131257" cy="5043079"/>
          </a:xfrm>
        </p:grpSpPr>
        <p:pic>
          <p:nvPicPr>
            <p:cNvPr id="94" name="Picture 3"/>
            <p:cNvPicPr>
              <a:picLocks noChangeAspect="1" noChangeArrowheads="1"/>
            </p:cNvPicPr>
            <p:nvPr/>
          </p:nvPicPr>
          <p:blipFill rotWithShape="1">
            <a:blip r:embed="rId7">
              <a:extLst>
                <a:ext uri="{28A0092B-C50C-407E-A947-70E740481C1C}">
                  <a14:useLocalDpi xmlns:a14="http://schemas.microsoft.com/office/drawing/2010/main" val="0"/>
                </a:ext>
              </a:extLst>
            </a:blip>
            <a:srcRect l="3875" t="2450" r="3568" b="1759"/>
            <a:stretch>
              <a:fillRect/>
            </a:stretch>
          </p:blipFill>
          <p:spPr bwMode="auto">
            <a:xfrm>
              <a:off x="1128607" y="2100060"/>
              <a:ext cx="7131257" cy="4757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5" name="TextBox 14"/>
            <p:cNvSpPr txBox="1">
              <a:spLocks noChangeArrowheads="1"/>
            </p:cNvSpPr>
            <p:nvPr/>
          </p:nvSpPr>
          <p:spPr bwMode="auto">
            <a:xfrm>
              <a:off x="1136620" y="1814921"/>
              <a:ext cx="958067" cy="788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rtl="0" fontAlgn="base">
                <a:spcBef>
                  <a:spcPct val="0"/>
                </a:spcBef>
                <a:spcAft>
                  <a:spcPct val="0"/>
                </a:spcAft>
                <a:buFont typeface="Arial" panose="020B0604020202020204" pitchFamily="34" charset="0"/>
                <a:defRPr sz="2400" kern="1200">
                  <a:solidFill>
                    <a:schemeClr val="bg1"/>
                  </a:solidFill>
                  <a:latin typeface="Arial" panose="020B0604020202020204" pitchFamily="34" charset="0"/>
                  <a:ea typeface="宋体" panose="02010600030101010101" pitchFamily="2" charset="-122"/>
                  <a:cs typeface="+mn-cs"/>
                </a:defRPr>
              </a:lvl1pPr>
              <a:lvl2pPr marL="457200" algn="ctr" rtl="0" fontAlgn="base">
                <a:spcBef>
                  <a:spcPct val="0"/>
                </a:spcBef>
                <a:spcAft>
                  <a:spcPct val="0"/>
                </a:spcAft>
                <a:buFont typeface="Arial" panose="020B0604020202020204" pitchFamily="34" charset="0"/>
                <a:defRPr sz="2400" kern="1200">
                  <a:solidFill>
                    <a:schemeClr val="bg1"/>
                  </a:solidFill>
                  <a:latin typeface="Arial" panose="020B0604020202020204" pitchFamily="34" charset="0"/>
                  <a:ea typeface="宋体" panose="02010600030101010101" pitchFamily="2" charset="-122"/>
                  <a:cs typeface="+mn-cs"/>
                </a:defRPr>
              </a:lvl2pPr>
              <a:lvl3pPr marL="914400" algn="ctr" rtl="0" fontAlgn="base">
                <a:spcBef>
                  <a:spcPct val="0"/>
                </a:spcBef>
                <a:spcAft>
                  <a:spcPct val="0"/>
                </a:spcAft>
                <a:buFont typeface="Arial" panose="020B0604020202020204" pitchFamily="34" charset="0"/>
                <a:defRPr sz="2400" kern="1200">
                  <a:solidFill>
                    <a:schemeClr val="bg1"/>
                  </a:solidFill>
                  <a:latin typeface="Arial" panose="020B0604020202020204" pitchFamily="34" charset="0"/>
                  <a:ea typeface="宋体" panose="02010600030101010101" pitchFamily="2" charset="-122"/>
                  <a:cs typeface="+mn-cs"/>
                </a:defRPr>
              </a:lvl3pPr>
              <a:lvl4pPr marL="1371600" algn="ctr" rtl="0" fontAlgn="base">
                <a:spcBef>
                  <a:spcPct val="0"/>
                </a:spcBef>
                <a:spcAft>
                  <a:spcPct val="0"/>
                </a:spcAft>
                <a:buFont typeface="Arial" panose="020B0604020202020204" pitchFamily="34" charset="0"/>
                <a:defRPr sz="2400" kern="1200">
                  <a:solidFill>
                    <a:schemeClr val="bg1"/>
                  </a:solidFill>
                  <a:latin typeface="Arial" panose="020B0604020202020204" pitchFamily="34" charset="0"/>
                  <a:ea typeface="宋体" panose="02010600030101010101" pitchFamily="2" charset="-122"/>
                  <a:cs typeface="+mn-cs"/>
                </a:defRPr>
              </a:lvl4pPr>
              <a:lvl5pPr marL="1828800" algn="ctr" rtl="0" fontAlgn="base">
                <a:spcBef>
                  <a:spcPct val="0"/>
                </a:spcBef>
                <a:spcAft>
                  <a:spcPct val="0"/>
                </a:spcAft>
                <a:buFont typeface="Arial" panose="020B0604020202020204" pitchFamily="34" charset="0"/>
                <a:defRPr sz="2400" kern="1200">
                  <a:solidFill>
                    <a:schemeClr val="bg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400" kern="1200">
                  <a:solidFill>
                    <a:schemeClr val="bg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400" kern="1200">
                  <a:solidFill>
                    <a:schemeClr val="bg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400" kern="1200">
                  <a:solidFill>
                    <a:schemeClr val="bg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400" kern="1200">
                  <a:solidFill>
                    <a:schemeClr val="bg1"/>
                  </a:solidFill>
                  <a:latin typeface="Arial" panose="020B0604020202020204" pitchFamily="34" charset="0"/>
                  <a:ea typeface="宋体" panose="02010600030101010101" pitchFamily="2" charset="-122"/>
                  <a:cs typeface="+mn-cs"/>
                </a:defRPr>
              </a:lvl9pPr>
            </a:lstStyle>
            <a:p>
              <a:pPr eaLnBrk="1" hangingPunct="1"/>
              <a:r>
                <a:rPr lang="zh-CN" altLang="en-US" sz="790" b="1" dirty="0">
                  <a:solidFill>
                    <a:schemeClr val="tx1"/>
                  </a:solidFill>
                  <a:latin typeface="幼圆" panose="02010509060101010101" pitchFamily="49" charset="-122"/>
                  <a:ea typeface="幼圆" panose="02010509060101010101" pitchFamily="49" charset="-122"/>
                </a:rPr>
                <a:t>（</a:t>
              </a:r>
              <a:r>
                <a:rPr lang="en-US" altLang="zh-CN" sz="790" b="1" dirty="0">
                  <a:solidFill>
                    <a:schemeClr val="tx1"/>
                  </a:solidFill>
                  <a:latin typeface="幼圆" panose="02010509060101010101" pitchFamily="49" charset="-122"/>
                  <a:ea typeface="幼圆" panose="02010509060101010101" pitchFamily="49" charset="-122"/>
                </a:rPr>
                <a:t>%</a:t>
              </a:r>
              <a:r>
                <a:rPr lang="zh-CN" altLang="en-US" sz="790" b="1" dirty="0">
                  <a:solidFill>
                    <a:schemeClr val="tx1"/>
                  </a:solidFill>
                  <a:latin typeface="幼圆" panose="02010509060101010101" pitchFamily="49" charset="-122"/>
                  <a:ea typeface="幼圆" panose="02010509060101010101" pitchFamily="49" charset="-122"/>
                </a:rPr>
                <a:t>）</a:t>
              </a:r>
              <a:endParaRPr lang="en-US" altLang="zh-CN" sz="790" b="1" dirty="0">
                <a:solidFill>
                  <a:schemeClr val="tx1"/>
                </a:solidFill>
                <a:latin typeface="幼圆" panose="02010509060101010101" pitchFamily="49" charset="-122"/>
                <a:ea typeface="幼圆" panose="02010509060101010101" pitchFamily="49" charset="-122"/>
              </a:endParaRPr>
            </a:p>
          </p:txBody>
        </p:sp>
      </p:grpSp>
      <p:sp>
        <p:nvSpPr>
          <p:cNvPr id="7" name="矩形 6"/>
          <p:cNvSpPr/>
          <p:nvPr/>
        </p:nvSpPr>
        <p:spPr>
          <a:xfrm>
            <a:off x="307094" y="3695418"/>
            <a:ext cx="4174381" cy="402590"/>
          </a:xfrm>
          <a:prstGeom prst="rect">
            <a:avLst/>
          </a:prstGeom>
        </p:spPr>
        <p:txBody>
          <a:bodyPr wrap="square">
            <a:spAutoFit/>
          </a:bodyPr>
          <a:lstStyle/>
          <a:p>
            <a:pPr marL="0" lvl="2" algn="ctr">
              <a:lnSpc>
                <a:spcPct val="150000"/>
              </a:lnSpc>
            </a:pPr>
            <a:r>
              <a:rPr lang="en-US" altLang="zh-CN" sz="1350" b="1" dirty="0">
                <a:latin typeface="微软雅黑" panose="020B0503020204020204" pitchFamily="34" charset="-122"/>
                <a:ea typeface="微软雅黑" panose="020B0503020204020204" pitchFamily="34" charset="-122"/>
                <a:sym typeface="Arial" panose="020B0604020202020204" pitchFamily="34" charset="0"/>
              </a:rPr>
              <a:t>1</a:t>
            </a:r>
            <a:r>
              <a:rPr lang="zh-CN" altLang="en-US" sz="1350" b="1" dirty="0">
                <a:latin typeface="微软雅黑" panose="020B0503020204020204" pitchFamily="34" charset="-122"/>
                <a:ea typeface="微软雅黑" panose="020B0503020204020204" pitchFamily="34" charset="-122"/>
                <a:sym typeface="Arial" panose="020B0604020202020204" pitchFamily="34" charset="0"/>
              </a:rPr>
              <a:t>）人多水少，人均水资源量接近缺水警戒线</a:t>
            </a:r>
            <a:endParaRPr lang="zh-CN" altLang="en-US" sz="1350" b="1"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96" name="矩形 95"/>
          <p:cNvSpPr/>
          <p:nvPr/>
        </p:nvSpPr>
        <p:spPr>
          <a:xfrm>
            <a:off x="5277101" y="3682253"/>
            <a:ext cx="3056533" cy="402590"/>
          </a:xfrm>
          <a:prstGeom prst="rect">
            <a:avLst/>
          </a:prstGeom>
        </p:spPr>
        <p:txBody>
          <a:bodyPr wrap="square">
            <a:spAutoFit/>
          </a:bodyPr>
          <a:lstStyle/>
          <a:p>
            <a:pPr marL="0" lvl="2" algn="ctr">
              <a:lnSpc>
                <a:spcPct val="150000"/>
              </a:lnSpc>
            </a:pPr>
            <a:r>
              <a:rPr lang="en-US" altLang="zh-CN" sz="1350" b="1" dirty="0">
                <a:latin typeface="微软雅黑" panose="020B0503020204020204" pitchFamily="34" charset="-122"/>
                <a:ea typeface="微软雅黑" panose="020B0503020204020204" pitchFamily="34" charset="-122"/>
                <a:sym typeface="Arial" panose="020B0604020202020204" pitchFamily="34" charset="0"/>
              </a:rPr>
              <a:t>2</a:t>
            </a:r>
            <a:r>
              <a:rPr lang="zh-CN" altLang="en-US" sz="1350" b="1" dirty="0">
                <a:latin typeface="微软雅黑" panose="020B0503020204020204" pitchFamily="34" charset="-122"/>
                <a:ea typeface="微软雅黑" panose="020B0503020204020204" pitchFamily="34" charset="-122"/>
                <a:sym typeface="Arial" panose="020B0604020202020204" pitchFamily="34" charset="0"/>
              </a:rPr>
              <a:t>）水资源时空分布不均</a:t>
            </a:r>
            <a:endParaRPr lang="zh-CN" altLang="en-US" sz="1350" b="1"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97" name="矩形 96"/>
          <p:cNvSpPr/>
          <p:nvPr/>
        </p:nvSpPr>
        <p:spPr>
          <a:xfrm>
            <a:off x="5497264" y="5594651"/>
            <a:ext cx="3056533" cy="402590"/>
          </a:xfrm>
          <a:prstGeom prst="rect">
            <a:avLst/>
          </a:prstGeom>
        </p:spPr>
        <p:txBody>
          <a:bodyPr wrap="square">
            <a:spAutoFit/>
          </a:bodyPr>
          <a:lstStyle/>
          <a:p>
            <a:pPr marL="0" lvl="2" algn="ctr">
              <a:lnSpc>
                <a:spcPct val="150000"/>
              </a:lnSpc>
            </a:pPr>
            <a:r>
              <a:rPr lang="en-US" altLang="zh-CN" sz="1350" b="1" dirty="0">
                <a:latin typeface="微软雅黑" panose="020B0503020204020204" pitchFamily="34" charset="-122"/>
                <a:ea typeface="微软雅黑" panose="020B0503020204020204" pitchFamily="34" charset="-122"/>
                <a:sym typeface="Arial" panose="020B0604020202020204" pitchFamily="34" charset="0"/>
              </a:rPr>
              <a:t>4</a:t>
            </a:r>
            <a:r>
              <a:rPr lang="zh-CN" altLang="en-US" sz="1350" b="1" dirty="0">
                <a:latin typeface="微软雅黑" panose="020B0503020204020204" pitchFamily="34" charset="-122"/>
                <a:ea typeface="微软雅黑" panose="020B0503020204020204" pitchFamily="34" charset="-122"/>
                <a:sym typeface="Arial" panose="020B0604020202020204" pitchFamily="34" charset="0"/>
              </a:rPr>
              <a:t>）多年平均年降水量等值线图</a:t>
            </a:r>
            <a:endParaRPr lang="zh-CN" altLang="en-US" sz="1350" b="1"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98" name="矩形 97"/>
          <p:cNvSpPr/>
          <p:nvPr/>
        </p:nvSpPr>
        <p:spPr>
          <a:xfrm>
            <a:off x="388996" y="5594651"/>
            <a:ext cx="4438047" cy="402590"/>
          </a:xfrm>
          <a:prstGeom prst="rect">
            <a:avLst/>
          </a:prstGeom>
        </p:spPr>
        <p:txBody>
          <a:bodyPr wrap="square">
            <a:spAutoFit/>
          </a:bodyPr>
          <a:lstStyle/>
          <a:p>
            <a:pPr marL="0" lvl="2" algn="ctr">
              <a:lnSpc>
                <a:spcPct val="150000"/>
              </a:lnSpc>
            </a:pPr>
            <a:r>
              <a:rPr lang="en-US" altLang="zh-CN" sz="1350" b="1" dirty="0">
                <a:latin typeface="微软雅黑" panose="020B0503020204020204" pitchFamily="34" charset="-122"/>
                <a:ea typeface="微软雅黑" panose="020B0503020204020204" pitchFamily="34" charset="-122"/>
                <a:sym typeface="Arial" panose="020B0604020202020204" pitchFamily="34" charset="0"/>
              </a:rPr>
              <a:t>3</a:t>
            </a:r>
            <a:r>
              <a:rPr lang="zh-CN" altLang="en-US" sz="1350" b="1" dirty="0">
                <a:latin typeface="微软雅黑" panose="020B0503020204020204" pitchFamily="34" charset="-122"/>
                <a:ea typeface="微软雅黑" panose="020B0503020204020204" pitchFamily="34" charset="-122"/>
                <a:sym typeface="Arial" panose="020B0604020202020204" pitchFamily="34" charset="0"/>
              </a:rPr>
              <a:t>）水资源承载能力与经济社会发展布局不相匹配</a:t>
            </a:r>
            <a:endParaRPr lang="zh-CN" altLang="en-US" sz="1350" b="1" dirty="0">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3"/>
          <p:cNvSpPr>
            <a:spLocks noGrp="1"/>
          </p:cNvSpPr>
          <p:nvPr/>
        </p:nvSpPr>
        <p:spPr>
          <a:xfrm>
            <a:off x="2384823" y="2500719"/>
            <a:ext cx="4373165" cy="809625"/>
          </a:xfrm>
          <a:prstGeom prst="rect">
            <a:avLst/>
          </a:prstGeom>
          <a:noFill/>
          <a:ln w="9525">
            <a:noFill/>
          </a:ln>
        </p:spPr>
        <p:txBody>
          <a:bodyPr anchor="b"/>
          <a:lstStyle/>
          <a:p>
            <a:pPr eaLnBrk="0" hangingPunct="0">
              <a:lnSpc>
                <a:spcPct val="150000"/>
              </a:lnSpc>
            </a:pPr>
            <a:endParaRPr lang="zh-CN" altLang="en-US" sz="1650" b="1">
              <a:latin typeface="宋体" panose="02010600030101010101" pitchFamily="2" charset="-122"/>
              <a:ea typeface="微软雅黑" panose="020B0503020204020204" pitchFamily="34" charset="-122"/>
            </a:endParaRPr>
          </a:p>
        </p:txBody>
      </p:sp>
      <p:sp>
        <p:nvSpPr>
          <p:cNvPr id="26" name="Rectangle 5"/>
          <p:cNvSpPr>
            <a:spLocks noGrp="1"/>
          </p:cNvSpPr>
          <p:nvPr/>
        </p:nvSpPr>
        <p:spPr>
          <a:xfrm>
            <a:off x="4735117" y="4331495"/>
            <a:ext cx="1659731" cy="754856"/>
          </a:xfrm>
          <a:prstGeom prst="rect">
            <a:avLst/>
          </a:prstGeom>
          <a:noFill/>
          <a:ln w="9525">
            <a:noFill/>
          </a:ln>
        </p:spPr>
        <p:txBody>
          <a:bodyPr anchor="b"/>
          <a:lstStyle/>
          <a:p>
            <a:pPr eaLnBrk="0" hangingPunct="0">
              <a:lnSpc>
                <a:spcPct val="150000"/>
              </a:lnSpc>
            </a:pPr>
            <a:endParaRPr lang="zh-CN" altLang="en-US" sz="1650" b="1">
              <a:latin typeface="Arial Rounded MT Bold" panose="020F0704030504030204" pitchFamily="-65" charset="0"/>
              <a:ea typeface="微软雅黑" panose="020B0503020204020204" pitchFamily="34" charset="-122"/>
            </a:endParaRPr>
          </a:p>
        </p:txBody>
      </p:sp>
      <p:pic>
        <p:nvPicPr>
          <p:cNvPr id="27" name="图片 2"/>
          <p:cNvPicPr>
            <a:picLocks noChangeAspect="1"/>
          </p:cNvPicPr>
          <p:nvPr/>
        </p:nvPicPr>
        <p:blipFill>
          <a:blip r:embed="rId1"/>
          <a:stretch>
            <a:fillRect/>
          </a:stretch>
        </p:blipFill>
        <p:spPr>
          <a:xfrm>
            <a:off x="577949" y="2463617"/>
            <a:ext cx="2600964" cy="1911314"/>
          </a:xfrm>
          <a:prstGeom prst="rect">
            <a:avLst/>
          </a:prstGeom>
          <a:ln>
            <a:noFill/>
          </a:ln>
          <a:effectLst>
            <a:outerShdw blurRad="292100" dist="139700" dir="2700000" algn="tl" rotWithShape="0">
              <a:srgbClr val="333333">
                <a:alpha val="65000"/>
              </a:srgbClr>
            </a:outerShdw>
          </a:effectLst>
        </p:spPr>
      </p:pic>
      <p:sp>
        <p:nvSpPr>
          <p:cNvPr id="28" name="Rectangle 3"/>
          <p:cNvSpPr txBox="1"/>
          <p:nvPr/>
        </p:nvSpPr>
        <p:spPr>
          <a:xfrm>
            <a:off x="723446" y="4785275"/>
            <a:ext cx="8023343" cy="1641660"/>
          </a:xfrm>
          <a:prstGeom prst="rect">
            <a:avLst/>
          </a:prstGeom>
          <a:noFill/>
          <a:ln w="9525">
            <a:noFill/>
          </a:ln>
        </p:spPr>
        <p:txBody>
          <a:bodyPr/>
          <a:lstStyle/>
          <a:p>
            <a:pPr indent="457200" algn="just">
              <a:lnSpc>
                <a:spcPct val="150000"/>
              </a:lnSpc>
            </a:pPr>
            <a:r>
              <a:rPr lang="zh-CN" altLang="en-US" sz="1650" b="1" dirty="0">
                <a:latin typeface="微软雅黑" panose="020B0503020204020204" pitchFamily="34" charset="-122"/>
                <a:ea typeface="微软雅黑" panose="020B0503020204020204" pitchFamily="34" charset="-122"/>
                <a:sym typeface="+mn-lt"/>
              </a:rPr>
              <a:t>当前的</a:t>
            </a:r>
            <a:r>
              <a:rPr lang="zh-CN" altLang="en-US" sz="1650" b="1" dirty="0">
                <a:solidFill>
                  <a:srgbClr val="FF0000"/>
                </a:solidFill>
                <a:latin typeface="微软雅黑" panose="020B0503020204020204" pitchFamily="34" charset="-122"/>
                <a:ea typeface="微软雅黑" panose="020B0503020204020204" pitchFamily="34" charset="-122"/>
                <a:sym typeface="+mn-lt"/>
              </a:rPr>
              <a:t>关键环节是节水</a:t>
            </a:r>
            <a:r>
              <a:rPr lang="zh-CN" altLang="en-US" sz="1650" b="1" dirty="0">
                <a:latin typeface="微软雅黑" panose="020B0503020204020204" pitchFamily="34" charset="-122"/>
                <a:ea typeface="微软雅黑" panose="020B0503020204020204" pitchFamily="34" charset="-122"/>
                <a:sym typeface="+mn-lt"/>
              </a:rPr>
              <a:t>，从观念、意识、措施等各方面都要把节水放在优先位置。明确提出“</a:t>
            </a:r>
            <a:r>
              <a:rPr lang="zh-CN" altLang="en-US" sz="1650" b="1" dirty="0">
                <a:solidFill>
                  <a:srgbClr val="FF0000"/>
                </a:solidFill>
                <a:latin typeface="微软雅黑" panose="020B0503020204020204" pitchFamily="34" charset="-122"/>
                <a:ea typeface="微软雅黑" panose="020B0503020204020204" pitchFamily="34" charset="-122"/>
                <a:sym typeface="+mn-lt"/>
              </a:rPr>
              <a:t>节水优先、空间均衡、系统治理、两手发力”</a:t>
            </a:r>
            <a:r>
              <a:rPr lang="zh-CN" altLang="en-US" sz="1650" b="1" dirty="0">
                <a:latin typeface="微软雅黑" panose="020B0503020204020204" pitchFamily="34" charset="-122"/>
                <a:ea typeface="微软雅黑" panose="020B0503020204020204" pitchFamily="34" charset="-122"/>
                <a:sym typeface="+mn-lt"/>
              </a:rPr>
              <a:t>的治水思路。</a:t>
            </a:r>
            <a:endParaRPr lang="zh-CN" altLang="en-US" sz="1650" b="1" dirty="0">
              <a:latin typeface="微软雅黑" panose="020B0503020204020204" pitchFamily="34" charset="-122"/>
              <a:ea typeface="微软雅黑" panose="020B0503020204020204" pitchFamily="34" charset="-122"/>
            </a:endParaRPr>
          </a:p>
        </p:txBody>
      </p:sp>
      <p:sp>
        <p:nvSpPr>
          <p:cNvPr id="30" name="文本框 19"/>
          <p:cNvSpPr txBox="1"/>
          <p:nvPr/>
        </p:nvSpPr>
        <p:spPr>
          <a:xfrm>
            <a:off x="3327271" y="2463617"/>
            <a:ext cx="5390007" cy="1995805"/>
          </a:xfrm>
          <a:prstGeom prst="rect">
            <a:avLst/>
          </a:prstGeom>
          <a:noFill/>
        </p:spPr>
        <p:txBody>
          <a:bodyPr wrap="square" rtlCol="0">
            <a:spAutoFit/>
          </a:bodyPr>
          <a:lstStyle/>
          <a:p>
            <a:pPr indent="457200" algn="just">
              <a:lnSpc>
                <a:spcPct val="150000"/>
              </a:lnSpc>
            </a:pP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习近平总书记指出我国水安全已经全面亮起红灯，要拓宽治水思路，从改变自然、征服自然为主转向调整人的行为、纠正人的错误行为为主；他强调，全党要大力增强水忧患意识、水危机意识，从全面建成小康社会、实现中华民族永续发展的战略高度，重视解决好水问题</a:t>
            </a:r>
            <a:r>
              <a:rPr lang="en-US" altLang="zh-CN" sz="1650" b="1" dirty="0">
                <a:latin typeface="微软雅黑" panose="020B0503020204020204" pitchFamily="34" charset="-122"/>
                <a:ea typeface="微软雅黑" panose="020B0503020204020204" pitchFamily="34" charset="-122"/>
                <a:sym typeface="Arial" panose="020B0604020202020204" pitchFamily="34" charset="0"/>
              </a:rPr>
              <a:t>.</a:t>
            </a: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7" name="组 9"/>
          <p:cNvGrpSpPr/>
          <p:nvPr/>
        </p:nvGrpSpPr>
        <p:grpSpPr bwMode="auto">
          <a:xfrm>
            <a:off x="328126" y="1019175"/>
            <a:ext cx="8486558" cy="619125"/>
            <a:chOff x="-1085903" y="215899"/>
            <a:chExt cx="11314732" cy="825500"/>
          </a:xfrm>
        </p:grpSpPr>
        <p:grpSp>
          <p:nvGrpSpPr>
            <p:cNvPr id="18" name="组 10"/>
            <p:cNvGrpSpPr/>
            <p:nvPr/>
          </p:nvGrpSpPr>
          <p:grpSpPr bwMode="auto">
            <a:xfrm>
              <a:off x="-1085903" y="215899"/>
              <a:ext cx="10966905" cy="825500"/>
              <a:chOff x="-433516" y="2806700"/>
              <a:chExt cx="12991561" cy="977900"/>
            </a:xfrm>
          </p:grpSpPr>
          <p:grpSp>
            <p:nvGrpSpPr>
              <p:cNvPr id="21" name="组 12"/>
              <p:cNvGrpSpPr/>
              <p:nvPr/>
            </p:nvGrpSpPr>
            <p:grpSpPr bwMode="auto">
              <a:xfrm>
                <a:off x="-433516" y="2806700"/>
                <a:ext cx="12991561" cy="977900"/>
                <a:chOff x="137984" y="1689100"/>
                <a:chExt cx="12991561" cy="977900"/>
              </a:xfrm>
            </p:grpSpPr>
            <p:grpSp>
              <p:nvGrpSpPr>
                <p:cNvPr id="23" name="组 14"/>
                <p:cNvGrpSpPr/>
                <p:nvPr/>
              </p:nvGrpSpPr>
              <p:grpSpPr bwMode="auto">
                <a:xfrm>
                  <a:off x="137984" y="1689100"/>
                  <a:ext cx="12991561" cy="977900"/>
                  <a:chOff x="137984" y="1689100"/>
                  <a:chExt cx="12991561" cy="977900"/>
                </a:xfrm>
              </p:grpSpPr>
              <p:sp>
                <p:nvSpPr>
                  <p:cNvPr id="29"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31"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32" name="椭圆 31"/>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24"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01</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22"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背景意义</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20" name="Picture 4" descr="综合局LOGO-透明"/>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文本框 19"/>
          <p:cNvSpPr txBox="1"/>
          <p:nvPr/>
        </p:nvSpPr>
        <p:spPr>
          <a:xfrm>
            <a:off x="272895" y="1643337"/>
            <a:ext cx="8642505" cy="1614805"/>
          </a:xfrm>
          <a:prstGeom prst="rect">
            <a:avLst/>
          </a:prstGeom>
          <a:noFill/>
        </p:spPr>
        <p:txBody>
          <a:bodyPr wrap="square" rtlCol="0">
            <a:spAutoFit/>
          </a:bodyPr>
          <a:lstStyle/>
          <a:p>
            <a:pPr algn="just">
              <a:lnSpc>
                <a:spcPct val="150000"/>
              </a:lnSpc>
            </a:pP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       </a:t>
            </a:r>
            <a:r>
              <a:rPr lang="en-US" altLang="zh-CN" sz="1650" b="1" dirty="0">
                <a:latin typeface="微软雅黑" panose="020B0503020204020204" pitchFamily="34" charset="-122"/>
                <a:ea typeface="微软雅黑" panose="020B0503020204020204" pitchFamily="34" charset="-122"/>
                <a:sym typeface="Arial" panose="020B0604020202020204" pitchFamily="34" charset="0"/>
              </a:rPr>
              <a:t>1</a:t>
            </a: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、节水是保障水安全的必然选择</a:t>
            </a: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a:p>
            <a:pPr algn="just">
              <a:lnSpc>
                <a:spcPct val="150000"/>
              </a:lnSpc>
            </a:pP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a:p>
            <a:pPr algn="just">
              <a:lnSpc>
                <a:spcPct val="150000"/>
              </a:lnSpc>
            </a:pP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a:p>
            <a:pPr algn="just">
              <a:lnSpc>
                <a:spcPct val="150000"/>
              </a:lnSpc>
            </a:pP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 9"/>
          <p:cNvGrpSpPr/>
          <p:nvPr/>
        </p:nvGrpSpPr>
        <p:grpSpPr bwMode="auto">
          <a:xfrm>
            <a:off x="328126" y="1019175"/>
            <a:ext cx="8486558" cy="619125"/>
            <a:chOff x="-1085903" y="215899"/>
            <a:chExt cx="11314732" cy="825500"/>
          </a:xfrm>
        </p:grpSpPr>
        <p:grpSp>
          <p:nvGrpSpPr>
            <p:cNvPr id="5" name="组 10"/>
            <p:cNvGrpSpPr/>
            <p:nvPr/>
          </p:nvGrpSpPr>
          <p:grpSpPr bwMode="auto">
            <a:xfrm>
              <a:off x="-1085903" y="215899"/>
              <a:ext cx="10966905" cy="825500"/>
              <a:chOff x="-433516" y="2806700"/>
              <a:chExt cx="12991561" cy="977900"/>
            </a:xfrm>
          </p:grpSpPr>
          <p:grpSp>
            <p:nvGrpSpPr>
              <p:cNvPr id="7" name="组 12"/>
              <p:cNvGrpSpPr/>
              <p:nvPr/>
            </p:nvGrpSpPr>
            <p:grpSpPr bwMode="auto">
              <a:xfrm>
                <a:off x="-433516" y="2806700"/>
                <a:ext cx="12991561" cy="977900"/>
                <a:chOff x="137984" y="1689100"/>
                <a:chExt cx="12991561" cy="977900"/>
              </a:xfrm>
            </p:grpSpPr>
            <p:grpSp>
              <p:nvGrpSpPr>
                <p:cNvPr id="9" name="组 14"/>
                <p:cNvGrpSpPr/>
                <p:nvPr/>
              </p:nvGrpSpPr>
              <p:grpSpPr bwMode="auto">
                <a:xfrm>
                  <a:off x="137984" y="1689100"/>
                  <a:ext cx="12991561" cy="977900"/>
                  <a:chOff x="137984" y="1689100"/>
                  <a:chExt cx="12991561" cy="977900"/>
                </a:xfrm>
              </p:grpSpPr>
              <p:sp>
                <p:nvSpPr>
                  <p:cNvPr id="11"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2"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3" name="椭圆 12"/>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10"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01</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8"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背景意义</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6"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文本框 19"/>
          <p:cNvSpPr txBox="1"/>
          <p:nvPr/>
        </p:nvSpPr>
        <p:spPr>
          <a:xfrm>
            <a:off x="272895" y="1643337"/>
            <a:ext cx="8642505" cy="471805"/>
          </a:xfrm>
          <a:prstGeom prst="rect">
            <a:avLst/>
          </a:prstGeom>
          <a:noFill/>
        </p:spPr>
        <p:txBody>
          <a:bodyPr wrap="square" rtlCol="0">
            <a:spAutoFit/>
          </a:bodyPr>
          <a:lstStyle/>
          <a:p>
            <a:pPr algn="just">
              <a:lnSpc>
                <a:spcPct val="150000"/>
              </a:lnSpc>
            </a:pP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       </a:t>
            </a:r>
            <a:r>
              <a:rPr lang="en-US" altLang="zh-CN" sz="1650" b="1" dirty="0">
                <a:latin typeface="微软雅黑" panose="020B0503020204020204" pitchFamily="34" charset="-122"/>
                <a:ea typeface="微软雅黑" panose="020B0503020204020204" pitchFamily="34" charset="-122"/>
                <a:sym typeface="Arial" panose="020B0604020202020204" pitchFamily="34" charset="0"/>
              </a:rPr>
              <a:t>2</a:t>
            </a: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、市场作用在节水领域发挥不充分</a:t>
            </a: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30" name="组合 29"/>
          <p:cNvGrpSpPr/>
          <p:nvPr/>
        </p:nvGrpSpPr>
        <p:grpSpPr>
          <a:xfrm>
            <a:off x="1531022" y="2459571"/>
            <a:ext cx="6736619" cy="2362185"/>
            <a:chOff x="2041362" y="2528306"/>
            <a:chExt cx="8982158" cy="3149580"/>
          </a:xfrm>
        </p:grpSpPr>
        <p:grpSp>
          <p:nvGrpSpPr>
            <p:cNvPr id="15" name="组 14"/>
            <p:cNvGrpSpPr/>
            <p:nvPr/>
          </p:nvGrpSpPr>
          <p:grpSpPr>
            <a:xfrm>
              <a:off x="2041362" y="3634915"/>
              <a:ext cx="8267700" cy="950549"/>
              <a:chOff x="495300" y="3200400"/>
              <a:chExt cx="8267700" cy="850900"/>
            </a:xfrm>
          </p:grpSpPr>
          <p:sp>
            <p:nvSpPr>
              <p:cNvPr id="16" name="对角圆角矩形 29"/>
              <p:cNvSpPr/>
              <p:nvPr/>
            </p:nvSpPr>
            <p:spPr>
              <a:xfrm>
                <a:off x="495300" y="3200400"/>
                <a:ext cx="5384800" cy="850900"/>
              </a:xfrm>
              <a:custGeom>
                <a:avLst/>
                <a:gdLst/>
                <a:ahLst/>
                <a:cxnLst>
                  <a:cxn ang="0">
                    <a:pos x="141820" y="0"/>
                  </a:cxn>
                  <a:cxn ang="0">
                    <a:pos x="5384800" y="0"/>
                  </a:cxn>
                  <a:cxn ang="0">
                    <a:pos x="5384800" y="0"/>
                  </a:cxn>
                  <a:cxn ang="0">
                    <a:pos x="5384800" y="709080"/>
                  </a:cxn>
                  <a:cxn ang="0">
                    <a:pos x="5242980" y="850900"/>
                  </a:cxn>
                  <a:cxn ang="0">
                    <a:pos x="0" y="850900"/>
                  </a:cxn>
                  <a:cxn ang="0">
                    <a:pos x="0" y="850900"/>
                  </a:cxn>
                  <a:cxn ang="0">
                    <a:pos x="0" y="141820"/>
                  </a:cxn>
                  <a:cxn ang="0">
                    <a:pos x="141820" y="0"/>
                  </a:cxn>
                </a:cxnLst>
                <a:rect l="0" t="0" r="0" b="0"/>
                <a:pathLst>
                  <a:path w="5384800" h="850900">
                    <a:moveTo>
                      <a:pt x="141820" y="0"/>
                    </a:moveTo>
                    <a:lnTo>
                      <a:pt x="5384800" y="0"/>
                    </a:lnTo>
                    <a:lnTo>
                      <a:pt x="5384800" y="0"/>
                    </a:lnTo>
                    <a:lnTo>
                      <a:pt x="5384800" y="709080"/>
                    </a:lnTo>
                    <a:cubicBezTo>
                      <a:pt x="5384800" y="787405"/>
                      <a:pt x="5321305" y="850900"/>
                      <a:pt x="5242980" y="850900"/>
                    </a:cubicBezTo>
                    <a:lnTo>
                      <a:pt x="0" y="850900"/>
                    </a:lnTo>
                    <a:lnTo>
                      <a:pt x="0" y="850900"/>
                    </a:lnTo>
                    <a:lnTo>
                      <a:pt x="0" y="141820"/>
                    </a:lnTo>
                    <a:cubicBezTo>
                      <a:pt x="0" y="63495"/>
                      <a:pt x="63495" y="0"/>
                      <a:pt x="141820" y="0"/>
                    </a:cubicBezTo>
                    <a:close/>
                  </a:path>
                </a:pathLst>
              </a:custGeom>
              <a:solidFill>
                <a:srgbClr val="3EA2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sp>
            <p:nvSpPr>
              <p:cNvPr id="17" name="对角圆角矩形 30"/>
              <p:cNvSpPr/>
              <p:nvPr/>
            </p:nvSpPr>
            <p:spPr>
              <a:xfrm>
                <a:off x="1549400" y="3200400"/>
                <a:ext cx="7213600" cy="850900"/>
              </a:xfrm>
              <a:custGeom>
                <a:avLst/>
                <a:gdLst/>
                <a:ahLst/>
                <a:cxnLst>
                  <a:cxn ang="0">
                    <a:pos x="141820" y="0"/>
                  </a:cxn>
                  <a:cxn ang="0">
                    <a:pos x="7213600" y="0"/>
                  </a:cxn>
                  <a:cxn ang="0">
                    <a:pos x="7213600" y="0"/>
                  </a:cxn>
                  <a:cxn ang="0">
                    <a:pos x="7213600" y="709080"/>
                  </a:cxn>
                  <a:cxn ang="0">
                    <a:pos x="7071780" y="850900"/>
                  </a:cxn>
                  <a:cxn ang="0">
                    <a:pos x="0" y="850900"/>
                  </a:cxn>
                  <a:cxn ang="0">
                    <a:pos x="0" y="850900"/>
                  </a:cxn>
                  <a:cxn ang="0">
                    <a:pos x="0" y="141820"/>
                  </a:cxn>
                  <a:cxn ang="0">
                    <a:pos x="141820" y="0"/>
                  </a:cxn>
                </a:cxnLst>
                <a:rect l="0" t="0" r="0" b="0"/>
                <a:pathLst>
                  <a:path w="7213600" h="850900">
                    <a:moveTo>
                      <a:pt x="141820" y="0"/>
                    </a:moveTo>
                    <a:lnTo>
                      <a:pt x="7213600" y="0"/>
                    </a:lnTo>
                    <a:lnTo>
                      <a:pt x="7213600" y="0"/>
                    </a:lnTo>
                    <a:lnTo>
                      <a:pt x="7213600" y="709080"/>
                    </a:lnTo>
                    <a:cubicBezTo>
                      <a:pt x="7213600" y="787405"/>
                      <a:pt x="7150105" y="850900"/>
                      <a:pt x="7071780" y="850900"/>
                    </a:cubicBezTo>
                    <a:lnTo>
                      <a:pt x="0" y="850900"/>
                    </a:lnTo>
                    <a:lnTo>
                      <a:pt x="0" y="850900"/>
                    </a:lnTo>
                    <a:lnTo>
                      <a:pt x="0" y="141820"/>
                    </a:lnTo>
                    <a:cubicBezTo>
                      <a:pt x="0" y="63495"/>
                      <a:pt x="63495" y="0"/>
                      <a:pt x="141820" y="0"/>
                    </a:cubicBezTo>
                    <a:close/>
                  </a:path>
                </a:pathLst>
              </a:custGeom>
              <a:solidFill>
                <a:srgbClr val="9BE7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grpSp>
        <p:grpSp>
          <p:nvGrpSpPr>
            <p:cNvPr id="18" name="组 15"/>
            <p:cNvGrpSpPr/>
            <p:nvPr/>
          </p:nvGrpSpPr>
          <p:grpSpPr>
            <a:xfrm>
              <a:off x="2041362" y="4727337"/>
              <a:ext cx="8267700" cy="950549"/>
              <a:chOff x="495300" y="4178300"/>
              <a:chExt cx="8267700" cy="850900"/>
            </a:xfrm>
          </p:grpSpPr>
          <p:sp>
            <p:nvSpPr>
              <p:cNvPr id="19" name="对角圆角矩形 27"/>
              <p:cNvSpPr/>
              <p:nvPr/>
            </p:nvSpPr>
            <p:spPr>
              <a:xfrm>
                <a:off x="495300" y="4178300"/>
                <a:ext cx="5384800" cy="850900"/>
              </a:xfrm>
              <a:custGeom>
                <a:avLst/>
                <a:gdLst/>
                <a:ahLst/>
                <a:cxnLst>
                  <a:cxn ang="0">
                    <a:pos x="141820" y="0"/>
                  </a:cxn>
                  <a:cxn ang="0">
                    <a:pos x="5384800" y="0"/>
                  </a:cxn>
                  <a:cxn ang="0">
                    <a:pos x="5384800" y="0"/>
                  </a:cxn>
                  <a:cxn ang="0">
                    <a:pos x="5384800" y="709080"/>
                  </a:cxn>
                  <a:cxn ang="0">
                    <a:pos x="5242980" y="850900"/>
                  </a:cxn>
                  <a:cxn ang="0">
                    <a:pos x="0" y="850900"/>
                  </a:cxn>
                  <a:cxn ang="0">
                    <a:pos x="0" y="850900"/>
                  </a:cxn>
                  <a:cxn ang="0">
                    <a:pos x="0" y="141820"/>
                  </a:cxn>
                  <a:cxn ang="0">
                    <a:pos x="141820" y="0"/>
                  </a:cxn>
                </a:cxnLst>
                <a:rect l="0" t="0" r="0" b="0"/>
                <a:pathLst>
                  <a:path w="5384800" h="850900">
                    <a:moveTo>
                      <a:pt x="141820" y="0"/>
                    </a:moveTo>
                    <a:lnTo>
                      <a:pt x="5384800" y="0"/>
                    </a:lnTo>
                    <a:lnTo>
                      <a:pt x="5384800" y="0"/>
                    </a:lnTo>
                    <a:lnTo>
                      <a:pt x="5384800" y="709080"/>
                    </a:lnTo>
                    <a:cubicBezTo>
                      <a:pt x="5384800" y="787405"/>
                      <a:pt x="5321305" y="850900"/>
                      <a:pt x="5242980" y="850900"/>
                    </a:cubicBezTo>
                    <a:lnTo>
                      <a:pt x="0" y="850900"/>
                    </a:lnTo>
                    <a:lnTo>
                      <a:pt x="0" y="850900"/>
                    </a:lnTo>
                    <a:lnTo>
                      <a:pt x="0" y="141820"/>
                    </a:lnTo>
                    <a:cubicBezTo>
                      <a:pt x="0" y="63495"/>
                      <a:pt x="63495" y="0"/>
                      <a:pt x="141820" y="0"/>
                    </a:cubicBezTo>
                    <a:close/>
                  </a:path>
                </a:pathLst>
              </a:custGeom>
              <a:solidFill>
                <a:srgbClr val="3EA2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sp>
            <p:nvSpPr>
              <p:cNvPr id="20" name="对角圆角矩形 28"/>
              <p:cNvSpPr/>
              <p:nvPr/>
            </p:nvSpPr>
            <p:spPr>
              <a:xfrm>
                <a:off x="1549400" y="4178300"/>
                <a:ext cx="7213600" cy="850900"/>
              </a:xfrm>
              <a:custGeom>
                <a:avLst/>
                <a:gdLst/>
                <a:ahLst/>
                <a:cxnLst>
                  <a:cxn ang="0">
                    <a:pos x="141820" y="0"/>
                  </a:cxn>
                  <a:cxn ang="0">
                    <a:pos x="7213600" y="0"/>
                  </a:cxn>
                  <a:cxn ang="0">
                    <a:pos x="7213600" y="0"/>
                  </a:cxn>
                  <a:cxn ang="0">
                    <a:pos x="7213600" y="709080"/>
                  </a:cxn>
                  <a:cxn ang="0">
                    <a:pos x="7071780" y="850900"/>
                  </a:cxn>
                  <a:cxn ang="0">
                    <a:pos x="0" y="850900"/>
                  </a:cxn>
                  <a:cxn ang="0">
                    <a:pos x="0" y="850900"/>
                  </a:cxn>
                  <a:cxn ang="0">
                    <a:pos x="0" y="141820"/>
                  </a:cxn>
                  <a:cxn ang="0">
                    <a:pos x="141820" y="0"/>
                  </a:cxn>
                </a:cxnLst>
                <a:rect l="0" t="0" r="0" b="0"/>
                <a:pathLst>
                  <a:path w="7213600" h="850900">
                    <a:moveTo>
                      <a:pt x="141820" y="0"/>
                    </a:moveTo>
                    <a:lnTo>
                      <a:pt x="7213600" y="0"/>
                    </a:lnTo>
                    <a:lnTo>
                      <a:pt x="7213600" y="0"/>
                    </a:lnTo>
                    <a:lnTo>
                      <a:pt x="7213600" y="709080"/>
                    </a:lnTo>
                    <a:cubicBezTo>
                      <a:pt x="7213600" y="787405"/>
                      <a:pt x="7150105" y="850900"/>
                      <a:pt x="7071780" y="850900"/>
                    </a:cubicBezTo>
                    <a:lnTo>
                      <a:pt x="0" y="850900"/>
                    </a:lnTo>
                    <a:lnTo>
                      <a:pt x="0" y="850900"/>
                    </a:lnTo>
                    <a:lnTo>
                      <a:pt x="0" y="141820"/>
                    </a:lnTo>
                    <a:cubicBezTo>
                      <a:pt x="0" y="63495"/>
                      <a:pt x="63495" y="0"/>
                      <a:pt x="141820" y="0"/>
                    </a:cubicBezTo>
                    <a:close/>
                  </a:path>
                </a:pathLst>
              </a:custGeom>
              <a:solidFill>
                <a:srgbClr val="9BE7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grpSp>
        <p:sp>
          <p:nvSpPr>
            <p:cNvPr id="21" name="对角圆角矩形 17"/>
            <p:cNvSpPr/>
            <p:nvPr/>
          </p:nvSpPr>
          <p:spPr>
            <a:xfrm>
              <a:off x="2041362" y="2528306"/>
              <a:ext cx="5384800" cy="950549"/>
            </a:xfrm>
            <a:custGeom>
              <a:avLst/>
              <a:gdLst/>
              <a:ahLst/>
              <a:cxnLst>
                <a:cxn ang="0">
                  <a:pos x="141820" y="0"/>
                </a:cxn>
                <a:cxn ang="0">
                  <a:pos x="5384800" y="0"/>
                </a:cxn>
                <a:cxn ang="0">
                  <a:pos x="5384800" y="0"/>
                </a:cxn>
                <a:cxn ang="0">
                  <a:pos x="5384800" y="709080"/>
                </a:cxn>
                <a:cxn ang="0">
                  <a:pos x="5242980" y="850900"/>
                </a:cxn>
                <a:cxn ang="0">
                  <a:pos x="0" y="850900"/>
                </a:cxn>
                <a:cxn ang="0">
                  <a:pos x="0" y="850900"/>
                </a:cxn>
                <a:cxn ang="0">
                  <a:pos x="0" y="141820"/>
                </a:cxn>
                <a:cxn ang="0">
                  <a:pos x="141820" y="0"/>
                </a:cxn>
              </a:cxnLst>
              <a:rect l="0" t="0" r="0" b="0"/>
              <a:pathLst>
                <a:path w="5384800" h="850900">
                  <a:moveTo>
                    <a:pt x="141820" y="0"/>
                  </a:moveTo>
                  <a:lnTo>
                    <a:pt x="5384800" y="0"/>
                  </a:lnTo>
                  <a:lnTo>
                    <a:pt x="5384800" y="0"/>
                  </a:lnTo>
                  <a:lnTo>
                    <a:pt x="5384800" y="709080"/>
                  </a:lnTo>
                  <a:cubicBezTo>
                    <a:pt x="5384800" y="787405"/>
                    <a:pt x="5321305" y="850900"/>
                    <a:pt x="5242980" y="850900"/>
                  </a:cubicBezTo>
                  <a:lnTo>
                    <a:pt x="0" y="850900"/>
                  </a:lnTo>
                  <a:lnTo>
                    <a:pt x="0" y="850900"/>
                  </a:lnTo>
                  <a:lnTo>
                    <a:pt x="0" y="141820"/>
                  </a:lnTo>
                  <a:cubicBezTo>
                    <a:pt x="0" y="63495"/>
                    <a:pt x="63495" y="0"/>
                    <a:pt x="141820" y="0"/>
                  </a:cubicBezTo>
                  <a:close/>
                </a:path>
              </a:pathLst>
            </a:custGeom>
            <a:solidFill>
              <a:srgbClr val="3EA2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sp>
          <p:nvSpPr>
            <p:cNvPr id="22" name="对角圆角矩形 18"/>
            <p:cNvSpPr/>
            <p:nvPr/>
          </p:nvSpPr>
          <p:spPr>
            <a:xfrm>
              <a:off x="3095462" y="2528306"/>
              <a:ext cx="7213600" cy="950549"/>
            </a:xfrm>
            <a:custGeom>
              <a:avLst/>
              <a:gdLst/>
              <a:ahLst/>
              <a:cxnLst>
                <a:cxn ang="0">
                  <a:pos x="141820" y="0"/>
                </a:cxn>
                <a:cxn ang="0">
                  <a:pos x="7213600" y="0"/>
                </a:cxn>
                <a:cxn ang="0">
                  <a:pos x="7213600" y="0"/>
                </a:cxn>
                <a:cxn ang="0">
                  <a:pos x="7213600" y="709080"/>
                </a:cxn>
                <a:cxn ang="0">
                  <a:pos x="7071780" y="850900"/>
                </a:cxn>
                <a:cxn ang="0">
                  <a:pos x="0" y="850900"/>
                </a:cxn>
                <a:cxn ang="0">
                  <a:pos x="0" y="850900"/>
                </a:cxn>
                <a:cxn ang="0">
                  <a:pos x="0" y="141820"/>
                </a:cxn>
                <a:cxn ang="0">
                  <a:pos x="141820" y="0"/>
                </a:cxn>
              </a:cxnLst>
              <a:rect l="0" t="0" r="0" b="0"/>
              <a:pathLst>
                <a:path w="7213600" h="850900">
                  <a:moveTo>
                    <a:pt x="141820" y="0"/>
                  </a:moveTo>
                  <a:lnTo>
                    <a:pt x="7213600" y="0"/>
                  </a:lnTo>
                  <a:lnTo>
                    <a:pt x="7213600" y="0"/>
                  </a:lnTo>
                  <a:lnTo>
                    <a:pt x="7213600" y="709080"/>
                  </a:lnTo>
                  <a:cubicBezTo>
                    <a:pt x="7213600" y="787405"/>
                    <a:pt x="7150105" y="850900"/>
                    <a:pt x="7071780" y="850900"/>
                  </a:cubicBezTo>
                  <a:lnTo>
                    <a:pt x="0" y="850900"/>
                  </a:lnTo>
                  <a:lnTo>
                    <a:pt x="0" y="850900"/>
                  </a:lnTo>
                  <a:lnTo>
                    <a:pt x="0" y="141820"/>
                  </a:lnTo>
                  <a:cubicBezTo>
                    <a:pt x="0" y="63495"/>
                    <a:pt x="63495" y="0"/>
                    <a:pt x="141820" y="0"/>
                  </a:cubicBezTo>
                  <a:close/>
                </a:path>
              </a:pathLst>
            </a:custGeom>
            <a:solidFill>
              <a:srgbClr val="9BE7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sp>
          <p:nvSpPr>
            <p:cNvPr id="23" name="TextBox 1"/>
            <p:cNvSpPr txBox="1"/>
            <p:nvPr/>
          </p:nvSpPr>
          <p:spPr>
            <a:xfrm>
              <a:off x="3274303" y="2821928"/>
              <a:ext cx="7749217" cy="459740"/>
            </a:xfrm>
            <a:prstGeom prst="rect">
              <a:avLst/>
            </a:prstGeom>
            <a:noFill/>
            <a:ln w="9525">
              <a:noFill/>
            </a:ln>
          </p:spPr>
          <p:txBody>
            <a:bodyPr wrap="square">
              <a:spAutoFit/>
            </a:bodyPr>
            <a:lstStyle/>
            <a:p>
              <a:pPr algn="just">
                <a:spcBef>
                  <a:spcPts val="6000"/>
                </a:spcBef>
              </a:pPr>
              <a:r>
                <a:rPr lang="zh-CN" altLang="en-US" sz="1650" b="1" dirty="0">
                  <a:latin typeface="微软雅黑" panose="020B0503020204020204" pitchFamily="34" charset="-122"/>
                  <a:ea typeface="微软雅黑" panose="020B0503020204020204" pitchFamily="34" charset="-122"/>
                </a:rPr>
                <a:t>节水市场不发育，社会资本参与乏力</a:t>
              </a:r>
              <a:endParaRPr lang="en-US" altLang="zh-CN" sz="1650" b="1" dirty="0">
                <a:latin typeface="微软雅黑" panose="020B0503020204020204" pitchFamily="34" charset="-122"/>
                <a:ea typeface="微软雅黑" panose="020B0503020204020204" pitchFamily="34" charset="-122"/>
              </a:endParaRPr>
            </a:p>
          </p:txBody>
        </p:sp>
        <p:sp>
          <p:nvSpPr>
            <p:cNvPr id="24" name="文本框 21"/>
            <p:cNvSpPr txBox="1"/>
            <p:nvPr/>
          </p:nvSpPr>
          <p:spPr>
            <a:xfrm>
              <a:off x="2284421" y="2630703"/>
              <a:ext cx="571500" cy="798407"/>
            </a:xfrm>
            <a:prstGeom prst="rect">
              <a:avLst/>
            </a:prstGeom>
            <a:noFill/>
            <a:ln w="9525">
              <a:noFill/>
            </a:ln>
          </p:spPr>
          <p:txBody>
            <a:bodyPr wrap="none" anchor="ctr">
              <a:spAutoFit/>
            </a:bodyPr>
            <a:lstStyle/>
            <a:p>
              <a:pPr algn="ctr"/>
              <a:r>
                <a:rPr lang="en-US" altLang="zh-CN" sz="3300">
                  <a:latin typeface="华文细黑" panose="02010600040101010101" pitchFamily="2" charset="-122"/>
                  <a:ea typeface="华文细黑" panose="02010600040101010101" pitchFamily="2" charset="-122"/>
                </a:rPr>
                <a:t>1</a:t>
              </a:r>
              <a:endParaRPr lang="en-US" altLang="zh-CN" sz="3000">
                <a:latin typeface="华文细黑" panose="02010600040101010101" pitchFamily="2" charset="-122"/>
                <a:ea typeface="华文细黑" panose="02010600040101010101" pitchFamily="2" charset="-122"/>
              </a:endParaRPr>
            </a:p>
          </p:txBody>
        </p:sp>
        <p:sp>
          <p:nvSpPr>
            <p:cNvPr id="25" name="文本框 22"/>
            <p:cNvSpPr txBox="1"/>
            <p:nvPr/>
          </p:nvSpPr>
          <p:spPr>
            <a:xfrm>
              <a:off x="2284421" y="3737312"/>
              <a:ext cx="571500" cy="798407"/>
            </a:xfrm>
            <a:prstGeom prst="rect">
              <a:avLst/>
            </a:prstGeom>
            <a:noFill/>
            <a:ln w="9525">
              <a:noFill/>
            </a:ln>
          </p:spPr>
          <p:txBody>
            <a:bodyPr wrap="none" anchor="ctr">
              <a:spAutoFit/>
            </a:bodyPr>
            <a:lstStyle/>
            <a:p>
              <a:pPr algn="ctr"/>
              <a:r>
                <a:rPr lang="en-US" altLang="zh-CN" sz="3300">
                  <a:latin typeface="华文细黑" panose="02010600040101010101" pitchFamily="2" charset="-122"/>
                  <a:ea typeface="华文细黑" panose="02010600040101010101" pitchFamily="2" charset="-122"/>
                </a:rPr>
                <a:t>2</a:t>
              </a:r>
              <a:endParaRPr lang="en-US" altLang="zh-CN" sz="3000">
                <a:latin typeface="华文细黑" panose="02010600040101010101" pitchFamily="2" charset="-122"/>
                <a:ea typeface="华文细黑" panose="02010600040101010101" pitchFamily="2" charset="-122"/>
              </a:endParaRPr>
            </a:p>
          </p:txBody>
        </p:sp>
        <p:sp>
          <p:nvSpPr>
            <p:cNvPr id="26" name="文本框 23"/>
            <p:cNvSpPr txBox="1"/>
            <p:nvPr/>
          </p:nvSpPr>
          <p:spPr>
            <a:xfrm>
              <a:off x="2284421" y="4815546"/>
              <a:ext cx="571500" cy="798407"/>
            </a:xfrm>
            <a:prstGeom prst="rect">
              <a:avLst/>
            </a:prstGeom>
            <a:noFill/>
            <a:ln w="9525">
              <a:noFill/>
            </a:ln>
          </p:spPr>
          <p:txBody>
            <a:bodyPr wrap="none" anchor="ctr">
              <a:spAutoFit/>
            </a:bodyPr>
            <a:lstStyle/>
            <a:p>
              <a:pPr algn="ctr"/>
              <a:r>
                <a:rPr lang="en-US" altLang="zh-CN" sz="3300">
                  <a:latin typeface="华文细黑" panose="02010600040101010101" pitchFamily="2" charset="-122"/>
                  <a:ea typeface="华文细黑" panose="02010600040101010101" pitchFamily="2" charset="-122"/>
                </a:rPr>
                <a:t>3</a:t>
              </a:r>
              <a:endParaRPr lang="en-US" altLang="zh-CN" sz="3000">
                <a:latin typeface="华文细黑" panose="02010600040101010101" pitchFamily="2" charset="-122"/>
                <a:ea typeface="华文细黑" panose="02010600040101010101" pitchFamily="2" charset="-122"/>
              </a:endParaRPr>
            </a:p>
          </p:txBody>
        </p:sp>
        <p:sp>
          <p:nvSpPr>
            <p:cNvPr id="28" name="TextBox 1"/>
            <p:cNvSpPr txBox="1"/>
            <p:nvPr/>
          </p:nvSpPr>
          <p:spPr>
            <a:xfrm>
              <a:off x="3274303" y="3939929"/>
              <a:ext cx="7749217" cy="459740"/>
            </a:xfrm>
            <a:prstGeom prst="rect">
              <a:avLst/>
            </a:prstGeom>
            <a:noFill/>
            <a:ln w="9525">
              <a:noFill/>
            </a:ln>
          </p:spPr>
          <p:txBody>
            <a:bodyPr wrap="square">
              <a:spAutoFit/>
            </a:bodyPr>
            <a:lstStyle/>
            <a:p>
              <a:pPr algn="just">
                <a:spcBef>
                  <a:spcPts val="6000"/>
                </a:spcBef>
              </a:pPr>
              <a:r>
                <a:rPr lang="zh-CN" altLang="en-US" sz="1650" b="1" dirty="0">
                  <a:latin typeface="微软雅黑" panose="020B0503020204020204" pitchFamily="34" charset="-122"/>
                  <a:ea typeface="微软雅黑" panose="020B0503020204020204" pitchFamily="34" charset="-122"/>
                </a:rPr>
                <a:t>节水技术和产品推广效率低</a:t>
              </a:r>
              <a:endParaRPr lang="en-US" altLang="zh-CN" sz="1650" b="1" dirty="0">
                <a:latin typeface="微软雅黑" panose="020B0503020204020204" pitchFamily="34" charset="-122"/>
                <a:ea typeface="微软雅黑" panose="020B0503020204020204" pitchFamily="34" charset="-122"/>
              </a:endParaRPr>
            </a:p>
          </p:txBody>
        </p:sp>
        <p:sp>
          <p:nvSpPr>
            <p:cNvPr id="29" name="TextBox 1"/>
            <p:cNvSpPr txBox="1"/>
            <p:nvPr/>
          </p:nvSpPr>
          <p:spPr>
            <a:xfrm>
              <a:off x="3274303" y="5032351"/>
              <a:ext cx="7749217" cy="459740"/>
            </a:xfrm>
            <a:prstGeom prst="rect">
              <a:avLst/>
            </a:prstGeom>
            <a:noFill/>
            <a:ln w="9525">
              <a:noFill/>
            </a:ln>
          </p:spPr>
          <p:txBody>
            <a:bodyPr wrap="square">
              <a:spAutoFit/>
            </a:bodyPr>
            <a:lstStyle/>
            <a:p>
              <a:pPr algn="just">
                <a:spcBef>
                  <a:spcPts val="6000"/>
                </a:spcBef>
              </a:pPr>
              <a:r>
                <a:rPr lang="zh-CN" altLang="en-US" sz="1650" b="1" dirty="0">
                  <a:latin typeface="微软雅黑" panose="020B0503020204020204" pitchFamily="34" charset="-122"/>
                  <a:ea typeface="微软雅黑" panose="020B0503020204020204" pitchFamily="34" charset="-122"/>
                </a:rPr>
                <a:t>节水的长效运行机制不落地</a:t>
              </a:r>
              <a:endParaRPr lang="en-US" altLang="zh-CN" sz="165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 9"/>
          <p:cNvGrpSpPr/>
          <p:nvPr/>
        </p:nvGrpSpPr>
        <p:grpSpPr bwMode="auto">
          <a:xfrm>
            <a:off x="328126" y="1019175"/>
            <a:ext cx="8486558" cy="619125"/>
            <a:chOff x="-1085903" y="215899"/>
            <a:chExt cx="11314732" cy="825500"/>
          </a:xfrm>
        </p:grpSpPr>
        <p:grpSp>
          <p:nvGrpSpPr>
            <p:cNvPr id="5" name="组 10"/>
            <p:cNvGrpSpPr/>
            <p:nvPr/>
          </p:nvGrpSpPr>
          <p:grpSpPr bwMode="auto">
            <a:xfrm>
              <a:off x="-1085903" y="215899"/>
              <a:ext cx="10966905" cy="825500"/>
              <a:chOff x="-433516" y="2806700"/>
              <a:chExt cx="12991561" cy="977900"/>
            </a:xfrm>
          </p:grpSpPr>
          <p:grpSp>
            <p:nvGrpSpPr>
              <p:cNvPr id="7" name="组 12"/>
              <p:cNvGrpSpPr/>
              <p:nvPr/>
            </p:nvGrpSpPr>
            <p:grpSpPr bwMode="auto">
              <a:xfrm>
                <a:off x="-433516" y="2806700"/>
                <a:ext cx="12991561" cy="977900"/>
                <a:chOff x="137984" y="1689100"/>
                <a:chExt cx="12991561" cy="977900"/>
              </a:xfrm>
            </p:grpSpPr>
            <p:grpSp>
              <p:nvGrpSpPr>
                <p:cNvPr id="9" name="组 14"/>
                <p:cNvGrpSpPr/>
                <p:nvPr/>
              </p:nvGrpSpPr>
              <p:grpSpPr bwMode="auto">
                <a:xfrm>
                  <a:off x="137984" y="1689100"/>
                  <a:ext cx="12991561" cy="977900"/>
                  <a:chOff x="137984" y="1689100"/>
                  <a:chExt cx="12991561" cy="977900"/>
                </a:xfrm>
              </p:grpSpPr>
              <p:sp>
                <p:nvSpPr>
                  <p:cNvPr id="11"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2"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3" name="椭圆 12"/>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10"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01</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8"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背景意义</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6"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文本框 19"/>
          <p:cNvSpPr txBox="1"/>
          <p:nvPr/>
        </p:nvSpPr>
        <p:spPr>
          <a:xfrm>
            <a:off x="272895" y="1643337"/>
            <a:ext cx="8642505" cy="471805"/>
          </a:xfrm>
          <a:prstGeom prst="rect">
            <a:avLst/>
          </a:prstGeom>
          <a:noFill/>
        </p:spPr>
        <p:txBody>
          <a:bodyPr wrap="square" rtlCol="0">
            <a:spAutoFit/>
          </a:bodyPr>
          <a:lstStyle/>
          <a:p>
            <a:pPr algn="just">
              <a:lnSpc>
                <a:spcPct val="150000"/>
              </a:lnSpc>
            </a:pP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       </a:t>
            </a:r>
            <a:r>
              <a:rPr lang="en-US" altLang="zh-CN" sz="1650" b="1" dirty="0">
                <a:latin typeface="微软雅黑" panose="020B0503020204020204" pitchFamily="34" charset="-122"/>
                <a:ea typeface="微软雅黑" panose="020B0503020204020204" pitchFamily="34" charset="-122"/>
                <a:sym typeface="Arial" panose="020B0604020202020204" pitchFamily="34" charset="0"/>
              </a:rPr>
              <a:t>3</a:t>
            </a: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、合同节水是贯彻新时期治水思路的具体举措</a:t>
            </a: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p:txBody>
      </p:sp>
      <p:pic>
        <p:nvPicPr>
          <p:cNvPr id="1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735" y="2520141"/>
            <a:ext cx="4839413" cy="236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7798" y="2520141"/>
            <a:ext cx="3423092" cy="2364073"/>
          </a:xfrm>
          <a:prstGeom prst="rect">
            <a:avLst/>
          </a:prstGeom>
        </p:spPr>
      </p:pic>
      <p:sp>
        <p:nvSpPr>
          <p:cNvPr id="17" name="矩形 16"/>
          <p:cNvSpPr/>
          <p:nvPr/>
        </p:nvSpPr>
        <p:spPr>
          <a:xfrm>
            <a:off x="3776162" y="5355762"/>
            <a:ext cx="1859280" cy="344805"/>
          </a:xfrm>
          <a:prstGeom prst="rect">
            <a:avLst/>
          </a:prstGeom>
        </p:spPr>
        <p:txBody>
          <a:bodyPr wrap="none">
            <a:spAutoFit/>
          </a:bodyPr>
          <a:lstStyle/>
          <a:p>
            <a:r>
              <a:rPr lang="zh-CN" altLang="zh-CN" sz="1650" b="1" dirty="0">
                <a:latin typeface="微软雅黑" panose="020B0503020204020204" pitchFamily="34" charset="-122"/>
                <a:ea typeface="微软雅黑" panose="020B0503020204020204" pitchFamily="34" charset="-122"/>
              </a:rPr>
              <a:t>合同节水管理模式</a:t>
            </a:r>
            <a:endParaRPr lang="zh-CN" altLang="en-US" sz="165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9525"/>
            <a:ext cx="9144000" cy="6847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 4"/>
          <p:cNvGrpSpPr/>
          <p:nvPr/>
        </p:nvGrpSpPr>
        <p:grpSpPr bwMode="auto">
          <a:xfrm>
            <a:off x="1673636" y="2609850"/>
            <a:ext cx="5932695" cy="1247775"/>
            <a:chOff x="1295400" y="2806700"/>
            <a:chExt cx="4649082" cy="977900"/>
          </a:xfrm>
        </p:grpSpPr>
        <p:grpSp>
          <p:nvGrpSpPr>
            <p:cNvPr id="3" name="组 5"/>
            <p:cNvGrpSpPr/>
            <p:nvPr/>
          </p:nvGrpSpPr>
          <p:grpSpPr bwMode="auto">
            <a:xfrm>
              <a:off x="1295400" y="2806700"/>
              <a:ext cx="4542533" cy="977900"/>
              <a:chOff x="1866900" y="1689100"/>
              <a:chExt cx="4542533" cy="977900"/>
            </a:xfrm>
          </p:grpSpPr>
          <p:grpSp>
            <p:nvGrpSpPr>
              <p:cNvPr id="4" name="组 7"/>
              <p:cNvGrpSpPr/>
              <p:nvPr/>
            </p:nvGrpSpPr>
            <p:grpSpPr bwMode="auto">
              <a:xfrm>
                <a:off x="1866900" y="1689100"/>
                <a:ext cx="4542533" cy="977900"/>
                <a:chOff x="1866900" y="1689100"/>
                <a:chExt cx="4542533" cy="977900"/>
              </a:xfrm>
            </p:grpSpPr>
            <p:sp>
              <p:nvSpPr>
                <p:cNvPr id="15365" name="圆角矩形 9"/>
                <p:cNvSpPr>
                  <a:spLocks noChangeArrowheads="1"/>
                </p:cNvSpPr>
                <p:nvPr/>
              </p:nvSpPr>
              <p:spPr bwMode="auto">
                <a:xfrm>
                  <a:off x="2353732" y="1824567"/>
                  <a:ext cx="4055701"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1350">
                    <a:solidFill>
                      <a:srgbClr val="FFFFFF"/>
                    </a:solidFill>
                  </a:endParaRPr>
                </a:p>
              </p:txBody>
            </p:sp>
            <p:sp>
              <p:nvSpPr>
                <p:cNvPr id="11" name="椭圆 10"/>
                <p:cNvSpPr/>
                <p:nvPr/>
              </p:nvSpPr>
              <p:spPr>
                <a:xfrm>
                  <a:off x="1866900"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1350"/>
                </a:p>
              </p:txBody>
            </p:sp>
          </p:grpSp>
          <p:sp>
            <p:nvSpPr>
              <p:cNvPr id="15367" name="文本框 8"/>
              <p:cNvSpPr txBox="1">
                <a:spLocks noChangeArrowheads="1"/>
              </p:cNvSpPr>
              <p:nvPr/>
            </p:nvSpPr>
            <p:spPr bwMode="auto">
              <a:xfrm>
                <a:off x="2102937" y="1923065"/>
                <a:ext cx="501591" cy="50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zh-CN" altLang="en-US" sz="3600" dirty="0">
                    <a:solidFill>
                      <a:schemeClr val="bg1"/>
                    </a:solidFill>
                    <a:latin typeface="微软雅黑" panose="020B0503020204020204" pitchFamily="34" charset="-122"/>
                    <a:ea typeface="微软雅黑" panose="020B0503020204020204" pitchFamily="34" charset="-122"/>
                  </a:rPr>
                  <a:t>二</a:t>
                </a:r>
                <a:endParaRPr lang="en-US" altLang="zh-CN" sz="3600" dirty="0">
                  <a:solidFill>
                    <a:schemeClr val="bg1"/>
                  </a:solidFill>
                  <a:latin typeface="微软雅黑" panose="020B0503020204020204" pitchFamily="34" charset="-122"/>
                  <a:ea typeface="微软雅黑" panose="020B0503020204020204" pitchFamily="34" charset="-122"/>
                </a:endParaRPr>
              </a:p>
            </p:txBody>
          </p:sp>
        </p:grpSp>
        <p:sp>
          <p:nvSpPr>
            <p:cNvPr id="15368" name="文本框 6"/>
            <p:cNvSpPr txBox="1">
              <a:spLocks noChangeArrowheads="1"/>
            </p:cNvSpPr>
            <p:nvPr/>
          </p:nvSpPr>
          <p:spPr bwMode="auto">
            <a:xfrm>
              <a:off x="2273300" y="3094910"/>
              <a:ext cx="3671182" cy="397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700" b="1" dirty="0">
                  <a:solidFill>
                    <a:srgbClr val="0A5CB6"/>
                  </a:solidFill>
                  <a:latin typeface="微软雅黑" panose="020B0503020204020204" pitchFamily="34" charset="-122"/>
                  <a:ea typeface="微软雅黑" panose="020B0503020204020204" pitchFamily="34" charset="-122"/>
                </a:rPr>
                <a:t>  理论框架</a:t>
              </a:r>
              <a:endParaRPr lang="en-US" altLang="zh-CN" sz="2700" b="1" dirty="0">
                <a:solidFill>
                  <a:srgbClr val="0A5CB6"/>
                </a:solidFill>
                <a:latin typeface="微软雅黑" panose="020B0503020204020204" pitchFamily="34" charset="-122"/>
                <a:ea typeface="微软雅黑" panose="020B0503020204020204" pitchFamily="34" charset="-122"/>
              </a:endParaRPr>
            </a:p>
          </p:txBody>
        </p:sp>
      </p:grpSp>
      <p:sp>
        <p:nvSpPr>
          <p:cNvPr id="15370" name="文本框 12"/>
          <p:cNvSpPr txBox="1">
            <a:spLocks noChangeArrowheads="1"/>
          </p:cNvSpPr>
          <p:nvPr/>
        </p:nvSpPr>
        <p:spPr bwMode="auto">
          <a:xfrm>
            <a:off x="-870347" y="272653"/>
            <a:ext cx="309880"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zh-CN" altLang="en-US" sz="135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 9"/>
          <p:cNvGrpSpPr/>
          <p:nvPr/>
        </p:nvGrpSpPr>
        <p:grpSpPr bwMode="auto">
          <a:xfrm>
            <a:off x="328126" y="1019175"/>
            <a:ext cx="8486558" cy="619125"/>
            <a:chOff x="-1085903" y="215899"/>
            <a:chExt cx="11314732" cy="825500"/>
          </a:xfrm>
        </p:grpSpPr>
        <p:grpSp>
          <p:nvGrpSpPr>
            <p:cNvPr id="5" name="组 10"/>
            <p:cNvGrpSpPr/>
            <p:nvPr/>
          </p:nvGrpSpPr>
          <p:grpSpPr bwMode="auto">
            <a:xfrm>
              <a:off x="-1085903" y="215899"/>
              <a:ext cx="10966905" cy="825500"/>
              <a:chOff x="-433516" y="2806700"/>
              <a:chExt cx="12991561" cy="977900"/>
            </a:xfrm>
          </p:grpSpPr>
          <p:grpSp>
            <p:nvGrpSpPr>
              <p:cNvPr id="7" name="组 12"/>
              <p:cNvGrpSpPr/>
              <p:nvPr/>
            </p:nvGrpSpPr>
            <p:grpSpPr bwMode="auto">
              <a:xfrm>
                <a:off x="-433516" y="2806700"/>
                <a:ext cx="12991561" cy="977900"/>
                <a:chOff x="137984" y="1689100"/>
                <a:chExt cx="12991561" cy="977900"/>
              </a:xfrm>
            </p:grpSpPr>
            <p:grpSp>
              <p:nvGrpSpPr>
                <p:cNvPr id="9" name="组 14"/>
                <p:cNvGrpSpPr/>
                <p:nvPr/>
              </p:nvGrpSpPr>
              <p:grpSpPr bwMode="auto">
                <a:xfrm>
                  <a:off x="137984" y="1689100"/>
                  <a:ext cx="12991561" cy="977900"/>
                  <a:chOff x="137984" y="1689100"/>
                  <a:chExt cx="12991561" cy="977900"/>
                </a:xfrm>
              </p:grpSpPr>
              <p:sp>
                <p:nvSpPr>
                  <p:cNvPr id="11"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2"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3" name="椭圆 12"/>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10"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02</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8"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理论框架</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6"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文本框 19"/>
          <p:cNvSpPr txBox="1"/>
          <p:nvPr/>
        </p:nvSpPr>
        <p:spPr>
          <a:xfrm>
            <a:off x="272895" y="1643337"/>
            <a:ext cx="8642505" cy="471805"/>
          </a:xfrm>
          <a:prstGeom prst="rect">
            <a:avLst/>
          </a:prstGeom>
          <a:noFill/>
        </p:spPr>
        <p:txBody>
          <a:bodyPr wrap="square" rtlCol="0">
            <a:spAutoFit/>
          </a:bodyPr>
          <a:lstStyle/>
          <a:p>
            <a:pPr algn="just">
              <a:lnSpc>
                <a:spcPct val="150000"/>
              </a:lnSpc>
            </a:pP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         </a:t>
            </a:r>
            <a:r>
              <a:rPr lang="en-US" altLang="zh-CN" sz="1650" b="1" dirty="0">
                <a:latin typeface="微软雅黑" panose="020B0503020204020204" pitchFamily="34" charset="-122"/>
                <a:ea typeface="微软雅黑" panose="020B0503020204020204" pitchFamily="34" charset="-122"/>
                <a:sym typeface="Arial" panose="020B0604020202020204" pitchFamily="34" charset="0"/>
              </a:rPr>
              <a:t>1</a:t>
            </a: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、合同节水管理内涵及运行机制</a:t>
            </a: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41" name="文本框 42"/>
          <p:cNvSpPr txBox="1">
            <a:spLocks noChangeArrowheads="1"/>
          </p:cNvSpPr>
          <p:nvPr/>
        </p:nvSpPr>
        <p:spPr bwMode="auto">
          <a:xfrm>
            <a:off x="1820615" y="2317875"/>
            <a:ext cx="563057"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内涵</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43" name="文本框 19"/>
          <p:cNvSpPr txBox="1"/>
          <p:nvPr/>
        </p:nvSpPr>
        <p:spPr>
          <a:xfrm>
            <a:off x="829797" y="2069160"/>
            <a:ext cx="7724000" cy="1233805"/>
          </a:xfrm>
          <a:prstGeom prst="rect">
            <a:avLst/>
          </a:prstGeom>
          <a:noFill/>
        </p:spPr>
        <p:txBody>
          <a:bodyPr wrap="square" rtlCol="0">
            <a:spAutoFit/>
          </a:bodyPr>
          <a:lstStyle/>
          <a:p>
            <a:pPr indent="457200" algn="just">
              <a:lnSpc>
                <a:spcPct val="150000"/>
              </a:lnSpc>
            </a:pP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合同节水模式是节水服务企业通过合同管理的方式，募集社会资本，集成运用先进适用的节水技术和产品，对用水单位指定项目进行节水技术改造，建立长效节水管理机制，以分享节水效益收回投资收益的新型市场化节水服务模式。</a:t>
            </a:r>
            <a:endParaRPr lang="zh-CN" altLang="en-US" sz="1650" b="1" dirty="0">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44" name="组合 43"/>
          <p:cNvGrpSpPr/>
          <p:nvPr/>
        </p:nvGrpSpPr>
        <p:grpSpPr>
          <a:xfrm>
            <a:off x="2059763" y="3436101"/>
            <a:ext cx="5264066" cy="2307935"/>
            <a:chOff x="4070159" y="2637058"/>
            <a:chExt cx="4144275" cy="3077247"/>
          </a:xfrm>
        </p:grpSpPr>
        <p:sp>
          <p:nvSpPr>
            <p:cNvPr id="45" name="椭圆 44"/>
            <p:cNvSpPr/>
            <p:nvPr/>
          </p:nvSpPr>
          <p:spPr bwMode="auto">
            <a:xfrm>
              <a:off x="4134184" y="2637058"/>
              <a:ext cx="1339961" cy="732616"/>
            </a:xfrm>
            <a:prstGeom prst="ellipse">
              <a:avLst/>
            </a:prstGeom>
            <a:solidFill>
              <a:schemeClr val="accent1"/>
            </a:solidFill>
            <a:ln w="9525" cap="flat" cmpd="sng" algn="ctr">
              <a:solidFill>
                <a:schemeClr val="tx1"/>
              </a:solidFill>
              <a:prstDash val="solid"/>
              <a:round/>
              <a:headEnd type="none" w="med" len="med"/>
              <a:tailEnd type="none" w="med" len="med"/>
            </a:ln>
          </p:spPr>
          <p:txBody>
            <a:bodyPr vert="horz" wrap="square" lIns="68580" tIns="34290" rIns="68580" bIns="34290" numCol="1" rtlCol="0" anchor="t" anchorCtr="0" compatLnSpc="1"/>
            <a:lstStyle/>
            <a:p>
              <a:pPr marL="0" marR="0" indent="0" algn="ctr" defTabSz="914400" rtl="0" eaLnBrk="1" fontAlgn="base" latinLnBrk="0" hangingPunct="1">
                <a:spcBef>
                  <a:spcPct val="0"/>
                </a:spcBef>
                <a:spcAft>
                  <a:spcPct val="0"/>
                </a:spcAft>
                <a:buClrTx/>
                <a:buSzTx/>
                <a:buFont typeface="Arial" panose="020B0604020202020204" pitchFamily="34" charset="0"/>
                <a:buNone/>
              </a:pPr>
              <a:r>
                <a:rPr kumimoji="0" lang="zh-CN" altLang="en-US" sz="1200" b="1" i="0" u="none" strike="noStrike" cap="none" normalizeH="0" dirty="0">
                  <a:ln>
                    <a:noFill/>
                  </a:ln>
                  <a:solidFill>
                    <a:schemeClr val="bg1"/>
                  </a:solidFill>
                  <a:effectLst/>
                  <a:latin typeface="微软雅黑" panose="020B0503020204020204" pitchFamily="34" charset="-122"/>
                  <a:ea typeface="微软雅黑" panose="020B0503020204020204" pitchFamily="34" charset="-122"/>
                </a:rPr>
                <a:t>银行等</a:t>
              </a:r>
              <a:endParaRPr kumimoji="0" lang="en-US" altLang="zh-CN" sz="1200" b="1" i="0" u="none" strike="noStrike" cap="none" normalizeH="0" dirty="0">
                <a:ln>
                  <a:noFill/>
                </a:ln>
                <a:solidFill>
                  <a:schemeClr val="bg1"/>
                </a:solidFill>
                <a:effectLst/>
                <a:latin typeface="微软雅黑" panose="020B0503020204020204" pitchFamily="34" charset="-122"/>
                <a:ea typeface="微软雅黑" panose="020B0503020204020204" pitchFamily="34" charset="-122"/>
              </a:endParaRPr>
            </a:p>
            <a:p>
              <a:pPr marL="0" marR="0" indent="0" algn="ctr" defTabSz="914400" rtl="0" eaLnBrk="1" fontAlgn="base" latinLnBrk="0" hangingPunct="1">
                <a:spcBef>
                  <a:spcPct val="0"/>
                </a:spcBef>
                <a:spcAft>
                  <a:spcPct val="0"/>
                </a:spcAft>
                <a:buClrTx/>
                <a:buSzTx/>
                <a:buFont typeface="Arial" panose="020B0604020202020204" pitchFamily="34" charset="0"/>
                <a:buNone/>
              </a:pPr>
              <a:r>
                <a:rPr kumimoji="0" lang="zh-CN" altLang="en-US" sz="1200" b="1" i="0" u="none" strike="noStrike" cap="none" normalizeH="0" dirty="0">
                  <a:ln>
                    <a:noFill/>
                  </a:ln>
                  <a:solidFill>
                    <a:schemeClr val="bg1"/>
                  </a:solidFill>
                  <a:effectLst/>
                  <a:latin typeface="微软雅黑" panose="020B0503020204020204" pitchFamily="34" charset="-122"/>
                  <a:ea typeface="微软雅黑" panose="020B0503020204020204" pitchFamily="34" charset="-122"/>
                </a:rPr>
                <a:t>社会资本</a:t>
              </a:r>
              <a:endParaRPr kumimoji="0" lang="zh-CN" altLang="en-US" sz="1200" b="1" i="0" u="none" strike="noStrike" cap="none" normalizeH="0" dirty="0">
                <a:ln>
                  <a:noFill/>
                </a:ln>
                <a:solidFill>
                  <a:schemeClr val="bg1"/>
                </a:solidFill>
                <a:effectLst/>
                <a:latin typeface="微软雅黑" panose="020B0503020204020204" pitchFamily="34" charset="-122"/>
                <a:ea typeface="微软雅黑" panose="020B0503020204020204" pitchFamily="34" charset="-122"/>
              </a:endParaRPr>
            </a:p>
          </p:txBody>
        </p:sp>
        <p:sp>
          <p:nvSpPr>
            <p:cNvPr id="46" name="椭圆 45"/>
            <p:cNvSpPr/>
            <p:nvPr/>
          </p:nvSpPr>
          <p:spPr bwMode="auto">
            <a:xfrm>
              <a:off x="4987076" y="4310691"/>
              <a:ext cx="1193944" cy="758999"/>
            </a:xfrm>
            <a:prstGeom prst="ellipse">
              <a:avLst/>
            </a:prstGeom>
            <a:solidFill>
              <a:schemeClr val="accent1"/>
            </a:solidFill>
            <a:ln w="9525" cap="flat" cmpd="sng" algn="ctr">
              <a:solidFill>
                <a:schemeClr val="tx1"/>
              </a:solidFill>
              <a:prstDash val="solid"/>
              <a:round/>
              <a:headEnd type="none" w="med" len="med"/>
              <a:tailEnd type="none" w="med" len="med"/>
            </a:ln>
          </p:spPr>
          <p:txBody>
            <a:bodyPr vert="horz" wrap="square" lIns="68580" tIns="34290" rIns="68580" bIns="34290" numCol="1" rtlCol="0" anchor="t" anchorCtr="0" compatLnSpc="1"/>
            <a:lstStyle/>
            <a:p>
              <a:pPr algn="ctr" fontAlgn="base">
                <a:spcBef>
                  <a:spcPct val="0"/>
                </a:spcBef>
                <a:spcAft>
                  <a:spcPct val="0"/>
                </a:spcAft>
              </a:pPr>
              <a:r>
                <a:rPr lang="zh-CN" altLang="en-US" sz="1200" b="1" dirty="0">
                  <a:solidFill>
                    <a:schemeClr val="bg1"/>
                  </a:solidFill>
                  <a:latin typeface="微软雅黑" panose="020B0503020204020204" pitchFamily="34" charset="-122"/>
                  <a:ea typeface="微软雅黑" panose="020B0503020204020204" pitchFamily="34" charset="-122"/>
                </a:rPr>
                <a:t>节水服务企业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bwMode="auto">
            <a:xfrm>
              <a:off x="4070160" y="5351446"/>
              <a:ext cx="4082168" cy="362859"/>
            </a:xfrm>
            <a:prstGeom prst="rect">
              <a:avLst/>
            </a:prstGeom>
            <a:solidFill>
              <a:schemeClr val="accent1"/>
            </a:solidFill>
            <a:ln w="9525" cap="flat" cmpd="sng" algn="ctr">
              <a:solidFill>
                <a:schemeClr val="tx1"/>
              </a:solidFill>
              <a:prstDash val="solid"/>
              <a:round/>
              <a:headEnd type="none" w="med" len="med"/>
              <a:tailEnd type="none" w="med" len="med"/>
            </a:ln>
          </p:spPr>
          <p:txBody>
            <a:bodyPr vert="horz" wrap="square" lIns="68580" tIns="34290" rIns="68580" bIns="34290" numCol="1" rtlCol="0" anchor="t" anchorCtr="0" compatLnSpc="1"/>
            <a:lstStyle/>
            <a:p>
              <a:pPr algn="ctr" fontAlgn="base">
                <a:spcBef>
                  <a:spcPct val="0"/>
                </a:spcBef>
                <a:spcAft>
                  <a:spcPct val="0"/>
                </a:spcAft>
              </a:pPr>
              <a:r>
                <a:rPr lang="zh-CN" altLang="en-US" sz="1350" b="1" dirty="0">
                  <a:solidFill>
                    <a:schemeClr val="bg1"/>
                  </a:solidFill>
                  <a:latin typeface="微软雅黑" panose="020B0503020204020204" pitchFamily="34" charset="-122"/>
                  <a:ea typeface="微软雅黑" panose="020B0503020204020204" pitchFamily="34" charset="-122"/>
                </a:rPr>
                <a:t>设计、技术、施工、金融等供应商</a:t>
              </a:r>
              <a:endParaRPr lang="zh-CN" altLang="en-US" sz="1350" b="1"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48" name="TextBox 56"/>
            <p:cNvSpPr txBox="1"/>
            <p:nvPr/>
          </p:nvSpPr>
          <p:spPr>
            <a:xfrm rot="3600000">
              <a:off x="4150576" y="3939292"/>
              <a:ext cx="1149551" cy="216965"/>
            </a:xfrm>
            <a:prstGeom prst="rect">
              <a:avLst/>
            </a:prstGeom>
            <a:noFill/>
          </p:spPr>
          <p:txBody>
            <a:bodyPr wrap="square" rtlCol="0">
              <a:spAutoFit/>
            </a:bodyPr>
            <a:lstStyle/>
            <a:p>
              <a:r>
                <a:rPr lang="zh-CN" altLang="en-US" sz="1200" b="1" dirty="0">
                  <a:latin typeface="微软雅黑" panose="020B0503020204020204" pitchFamily="34" charset="-122"/>
                  <a:ea typeface="微软雅黑" panose="020B0503020204020204" pitchFamily="34" charset="-122"/>
                </a:rPr>
                <a:t>提供贷款</a:t>
              </a:r>
              <a:endParaRPr lang="zh-CN" altLang="en-US" sz="1200" b="1" dirty="0">
                <a:latin typeface="微软雅黑" panose="020B0503020204020204" pitchFamily="34" charset="-122"/>
                <a:ea typeface="微软雅黑" panose="020B0503020204020204" pitchFamily="34" charset="-122"/>
              </a:endParaRPr>
            </a:p>
          </p:txBody>
        </p:sp>
        <p:sp>
          <p:nvSpPr>
            <p:cNvPr id="49" name="TextBox 58"/>
            <p:cNvSpPr txBox="1"/>
            <p:nvPr/>
          </p:nvSpPr>
          <p:spPr>
            <a:xfrm rot="3600000">
              <a:off x="4702670" y="3660240"/>
              <a:ext cx="1149551" cy="216965"/>
            </a:xfrm>
            <a:prstGeom prst="rect">
              <a:avLst/>
            </a:prstGeom>
            <a:noFill/>
          </p:spPr>
          <p:txBody>
            <a:bodyPr wrap="square" rtlCol="0">
              <a:spAutoFit/>
            </a:bodyPr>
            <a:lstStyle/>
            <a:p>
              <a:r>
                <a:rPr lang="zh-CN" altLang="en-US" sz="1200" b="1" dirty="0">
                  <a:latin typeface="微软雅黑" panose="020B0503020204020204" pitchFamily="34" charset="-122"/>
                  <a:ea typeface="微软雅黑" panose="020B0503020204020204" pitchFamily="34" charset="-122"/>
                </a:rPr>
                <a:t>支付利息</a:t>
              </a:r>
              <a:endParaRPr lang="zh-CN" altLang="en-US" sz="1200" b="1" dirty="0">
                <a:latin typeface="微软雅黑" panose="020B0503020204020204" pitchFamily="34" charset="-122"/>
                <a:ea typeface="微软雅黑" panose="020B0503020204020204" pitchFamily="34" charset="-122"/>
              </a:endParaRPr>
            </a:p>
          </p:txBody>
        </p:sp>
        <p:sp>
          <p:nvSpPr>
            <p:cNvPr id="50" name="TextBox 60"/>
            <p:cNvSpPr txBox="1"/>
            <p:nvPr/>
          </p:nvSpPr>
          <p:spPr>
            <a:xfrm rot="18000000">
              <a:off x="5584094" y="3357745"/>
              <a:ext cx="1149551" cy="216965"/>
            </a:xfrm>
            <a:prstGeom prst="rect">
              <a:avLst/>
            </a:prstGeom>
            <a:noFill/>
          </p:spPr>
          <p:txBody>
            <a:bodyPr wrap="square" rtlCol="0">
              <a:spAutoFit/>
            </a:bodyPr>
            <a:lstStyle/>
            <a:p>
              <a:r>
                <a:rPr lang="zh-CN" altLang="en-US" sz="1200" b="1" dirty="0">
                  <a:latin typeface="微软雅黑" panose="020B0503020204020204" pitchFamily="34" charset="-122"/>
                  <a:ea typeface="微软雅黑" panose="020B0503020204020204" pitchFamily="34" charset="-122"/>
                </a:rPr>
                <a:t>政策扶持</a:t>
              </a:r>
              <a:endParaRPr lang="zh-CN" altLang="en-US" sz="1200" b="1" dirty="0">
                <a:latin typeface="微软雅黑" panose="020B0503020204020204" pitchFamily="34" charset="-122"/>
                <a:ea typeface="微软雅黑" panose="020B0503020204020204" pitchFamily="34" charset="-122"/>
              </a:endParaRPr>
            </a:p>
          </p:txBody>
        </p:sp>
        <p:sp>
          <p:nvSpPr>
            <p:cNvPr id="51" name="TextBox 61"/>
            <p:cNvSpPr txBox="1"/>
            <p:nvPr/>
          </p:nvSpPr>
          <p:spPr>
            <a:xfrm rot="18000000">
              <a:off x="5939343" y="3620874"/>
              <a:ext cx="1149551" cy="216965"/>
            </a:xfrm>
            <a:prstGeom prst="rect">
              <a:avLst/>
            </a:prstGeom>
            <a:noFill/>
          </p:spPr>
          <p:txBody>
            <a:bodyPr wrap="square" rtlCol="0">
              <a:spAutoFit/>
            </a:bodyPr>
            <a:lstStyle/>
            <a:p>
              <a:r>
                <a:rPr lang="zh-CN" altLang="en-US" sz="1200" b="1" dirty="0">
                  <a:latin typeface="微软雅黑" panose="020B0503020204020204" pitchFamily="34" charset="-122"/>
                  <a:ea typeface="微软雅黑" panose="020B0503020204020204" pitchFamily="34" charset="-122"/>
                </a:rPr>
                <a:t>监督管理</a:t>
              </a:r>
              <a:endParaRPr lang="zh-CN" altLang="en-US" sz="1200" b="1" dirty="0">
                <a:latin typeface="微软雅黑" panose="020B0503020204020204" pitchFamily="34" charset="-122"/>
                <a:ea typeface="微软雅黑" panose="020B0503020204020204" pitchFamily="34" charset="-122"/>
              </a:endParaRPr>
            </a:p>
          </p:txBody>
        </p:sp>
        <p:sp>
          <p:nvSpPr>
            <p:cNvPr id="52" name="TextBox 62"/>
            <p:cNvSpPr txBox="1"/>
            <p:nvPr/>
          </p:nvSpPr>
          <p:spPr>
            <a:xfrm rot="3600000">
              <a:off x="6892476" y="3577743"/>
              <a:ext cx="1149551" cy="216965"/>
            </a:xfrm>
            <a:prstGeom prst="rect">
              <a:avLst/>
            </a:prstGeom>
            <a:noFill/>
          </p:spPr>
          <p:txBody>
            <a:bodyPr wrap="square" rtlCol="0">
              <a:spAutoFit/>
            </a:bodyPr>
            <a:lstStyle/>
            <a:p>
              <a:r>
                <a:rPr lang="zh-CN" altLang="en-US" sz="1200" b="1" dirty="0">
                  <a:latin typeface="微软雅黑" panose="020B0503020204020204" pitchFamily="34" charset="-122"/>
                  <a:ea typeface="微软雅黑" panose="020B0503020204020204" pitchFamily="34" charset="-122"/>
                </a:rPr>
                <a:t>用水监督</a:t>
              </a:r>
              <a:endParaRPr lang="zh-CN" altLang="en-US" sz="1200" b="1" dirty="0">
                <a:latin typeface="微软雅黑" panose="020B0503020204020204" pitchFamily="34" charset="-122"/>
                <a:ea typeface="微软雅黑" panose="020B0503020204020204" pitchFamily="34" charset="-122"/>
              </a:endParaRPr>
            </a:p>
          </p:txBody>
        </p:sp>
        <p:sp>
          <p:nvSpPr>
            <p:cNvPr id="53" name="TextBox 63"/>
            <p:cNvSpPr txBox="1"/>
            <p:nvPr/>
          </p:nvSpPr>
          <p:spPr>
            <a:xfrm rot="3455943">
              <a:off x="6554000" y="3822604"/>
              <a:ext cx="1149551" cy="216965"/>
            </a:xfrm>
            <a:prstGeom prst="rect">
              <a:avLst/>
            </a:prstGeom>
            <a:noFill/>
          </p:spPr>
          <p:txBody>
            <a:bodyPr wrap="square" rtlCol="0">
              <a:spAutoFit/>
            </a:bodyPr>
            <a:lstStyle/>
            <a:p>
              <a:r>
                <a:rPr lang="zh-CN" altLang="en-US" sz="1200" b="1" dirty="0">
                  <a:latin typeface="微软雅黑" panose="020B0503020204020204" pitchFamily="34" charset="-122"/>
                  <a:ea typeface="微软雅黑" panose="020B0503020204020204" pitchFamily="34" charset="-122"/>
                </a:rPr>
                <a:t>节水考核</a:t>
              </a:r>
              <a:endParaRPr lang="zh-CN" altLang="en-US" sz="1200" b="1" dirty="0">
                <a:latin typeface="微软雅黑" panose="020B0503020204020204" pitchFamily="34" charset="-122"/>
                <a:ea typeface="微软雅黑" panose="020B0503020204020204" pitchFamily="34" charset="-122"/>
              </a:endParaRPr>
            </a:p>
          </p:txBody>
        </p:sp>
        <p:sp>
          <p:nvSpPr>
            <p:cNvPr id="54" name="TextBox 64"/>
            <p:cNvSpPr txBox="1"/>
            <p:nvPr/>
          </p:nvSpPr>
          <p:spPr>
            <a:xfrm>
              <a:off x="6304774" y="4259877"/>
              <a:ext cx="1050790" cy="367453"/>
            </a:xfrm>
            <a:prstGeom prst="rect">
              <a:avLst/>
            </a:prstGeom>
            <a:noFill/>
          </p:spPr>
          <p:txBody>
            <a:bodyPr wrap="square" rtlCol="0">
              <a:spAutoFit/>
            </a:bodyPr>
            <a:lstStyle/>
            <a:p>
              <a:r>
                <a:rPr lang="zh-CN" altLang="en-US" sz="1200" b="1" dirty="0">
                  <a:latin typeface="微软雅黑" panose="020B0503020204020204" pitchFamily="34" charset="-122"/>
                  <a:ea typeface="微软雅黑" panose="020B0503020204020204" pitchFamily="34" charset="-122"/>
                </a:rPr>
                <a:t>节水服务</a:t>
              </a:r>
              <a:endParaRPr lang="zh-CN" altLang="en-US" sz="1200" b="1" dirty="0">
                <a:latin typeface="微软雅黑" panose="020B0503020204020204" pitchFamily="34" charset="-122"/>
                <a:ea typeface="微软雅黑" panose="020B0503020204020204" pitchFamily="34" charset="-122"/>
              </a:endParaRPr>
            </a:p>
          </p:txBody>
        </p:sp>
        <p:sp>
          <p:nvSpPr>
            <p:cNvPr id="55" name="TextBox 65"/>
            <p:cNvSpPr txBox="1"/>
            <p:nvPr/>
          </p:nvSpPr>
          <p:spPr>
            <a:xfrm>
              <a:off x="6314898" y="4868032"/>
              <a:ext cx="1031018" cy="367453"/>
            </a:xfrm>
            <a:prstGeom prst="rect">
              <a:avLst/>
            </a:prstGeom>
            <a:noFill/>
          </p:spPr>
          <p:txBody>
            <a:bodyPr wrap="square" rtlCol="0">
              <a:spAutoFit/>
            </a:bodyPr>
            <a:lstStyle/>
            <a:p>
              <a:r>
                <a:rPr lang="zh-CN" altLang="en-US" sz="1200" b="1" dirty="0">
                  <a:latin typeface="微软雅黑" panose="020B0503020204020204" pitchFamily="34" charset="-122"/>
                  <a:ea typeface="微软雅黑" panose="020B0503020204020204" pitchFamily="34" charset="-122"/>
                </a:rPr>
                <a:t>节水需求</a:t>
              </a:r>
              <a:endParaRPr lang="zh-CN" altLang="en-US" sz="1200" b="1" dirty="0">
                <a:latin typeface="微软雅黑" panose="020B0503020204020204" pitchFamily="34" charset="-122"/>
                <a:ea typeface="微软雅黑" panose="020B0503020204020204" pitchFamily="34" charset="-122"/>
              </a:endParaRPr>
            </a:p>
          </p:txBody>
        </p:sp>
        <p:sp>
          <p:nvSpPr>
            <p:cNvPr id="56" name="文本框 55"/>
            <p:cNvSpPr txBox="1"/>
            <p:nvPr/>
          </p:nvSpPr>
          <p:spPr>
            <a:xfrm>
              <a:off x="4204842" y="4738073"/>
              <a:ext cx="383939" cy="860213"/>
            </a:xfrm>
            <a:prstGeom prst="rect">
              <a:avLst/>
            </a:prstGeom>
            <a:noFill/>
          </p:spPr>
          <p:txBody>
            <a:bodyPr wrap="none" rtlCol="0">
              <a:spAutoFit/>
            </a:bodyPr>
            <a:lstStyle/>
            <a:p>
              <a:r>
                <a:rPr lang="zh-CN" altLang="en-US" sz="1200" b="1" dirty="0">
                  <a:latin typeface="微软雅黑" panose="020B0503020204020204" pitchFamily="34" charset="-122"/>
                  <a:ea typeface="微软雅黑" panose="020B0503020204020204" pitchFamily="34" charset="-122"/>
                </a:rPr>
                <a:t>供应</a:t>
              </a:r>
              <a:endParaRPr lang="en-US" altLang="zh-CN" sz="1200" b="1" dirty="0">
                <a:latin typeface="微软雅黑" panose="020B0503020204020204" pitchFamily="34" charset="-122"/>
                <a:ea typeface="微软雅黑" panose="020B0503020204020204" pitchFamily="34" charset="-122"/>
              </a:endParaRPr>
            </a:p>
            <a:p>
              <a:r>
                <a:rPr lang="zh-CN" altLang="en-US" sz="1200" b="1" dirty="0">
                  <a:latin typeface="微软雅黑" panose="020B0503020204020204" pitchFamily="34" charset="-122"/>
                  <a:ea typeface="微软雅黑" panose="020B0503020204020204" pitchFamily="34" charset="-122"/>
                </a:rPr>
                <a:t>合同</a:t>
              </a:r>
              <a:endParaRPr lang="zh-CN" altLang="en-US" sz="1200" b="1" dirty="0">
                <a:latin typeface="微软雅黑" panose="020B0503020204020204" pitchFamily="34" charset="-122"/>
                <a:ea typeface="微软雅黑" panose="020B0503020204020204" pitchFamily="34" charset="-122"/>
              </a:endParaRPr>
            </a:p>
            <a:p>
              <a:endParaRPr kumimoji="1" lang="zh-CN" altLang="en-US" sz="1200" b="1" dirty="0">
                <a:latin typeface="微软雅黑" panose="020B0503020204020204" pitchFamily="34" charset="-122"/>
                <a:ea typeface="微软雅黑" panose="020B0503020204020204" pitchFamily="34" charset="-122"/>
              </a:endParaRPr>
            </a:p>
          </p:txBody>
        </p:sp>
        <p:sp>
          <p:nvSpPr>
            <p:cNvPr id="57" name="椭圆 56"/>
            <p:cNvSpPr/>
            <p:nvPr/>
          </p:nvSpPr>
          <p:spPr bwMode="auto">
            <a:xfrm>
              <a:off x="6115257" y="2637058"/>
              <a:ext cx="1339961" cy="732616"/>
            </a:xfrm>
            <a:prstGeom prst="ellipse">
              <a:avLst/>
            </a:prstGeom>
            <a:solidFill>
              <a:schemeClr val="accent1"/>
            </a:solidFill>
            <a:ln w="9525" cap="flat" cmpd="sng" algn="ctr">
              <a:solidFill>
                <a:schemeClr val="tx1"/>
              </a:solidFill>
              <a:prstDash val="solid"/>
              <a:round/>
              <a:headEnd type="none" w="med" len="med"/>
              <a:tailEnd type="none" w="med" len="med"/>
            </a:ln>
          </p:spPr>
          <p:txBody>
            <a:bodyPr vert="horz" wrap="square" lIns="68580" tIns="34290" rIns="68580" bIns="34290" numCol="1" rtlCol="0" anchor="ctr" anchorCtr="0" compatLnSpc="1"/>
            <a:lstStyle/>
            <a:p>
              <a:pPr marL="0" marR="0" indent="0" algn="ctr" defTabSz="914400" rtl="0" eaLnBrk="1" fontAlgn="base" latinLnBrk="0" hangingPunct="1">
                <a:spcBef>
                  <a:spcPct val="0"/>
                </a:spcBef>
                <a:spcAft>
                  <a:spcPct val="0"/>
                </a:spcAft>
                <a:buClrTx/>
                <a:buSzTx/>
                <a:buFont typeface="Arial" panose="020B0604020202020204" pitchFamily="34" charset="0"/>
                <a:buNone/>
              </a:pPr>
              <a:r>
                <a:rPr kumimoji="0" lang="zh-CN" altLang="en-US" sz="1200" b="1" i="0" u="none" strike="noStrike" cap="none" normalizeH="0" dirty="0">
                  <a:ln>
                    <a:noFill/>
                  </a:ln>
                  <a:solidFill>
                    <a:schemeClr val="bg1"/>
                  </a:solidFill>
                  <a:effectLst/>
                  <a:latin typeface="微软雅黑" panose="020B0503020204020204" pitchFamily="34" charset="-122"/>
                  <a:ea typeface="微软雅黑" panose="020B0503020204020204" pitchFamily="34" charset="-122"/>
                </a:rPr>
                <a:t>政</a:t>
              </a:r>
              <a:r>
                <a:rPr kumimoji="0" lang="en-US" altLang="zh-CN" sz="1200" b="1" i="0" u="none" strike="noStrike" cap="none" normalizeH="0" dirty="0">
                  <a:ln>
                    <a:noFill/>
                  </a:ln>
                  <a:solidFill>
                    <a:schemeClr val="bg1"/>
                  </a:solidFill>
                  <a:effectLst/>
                  <a:latin typeface="微软雅黑" panose="020B0503020204020204" pitchFamily="34" charset="-122"/>
                  <a:ea typeface="微软雅黑" panose="020B0503020204020204" pitchFamily="34" charset="-122"/>
                </a:rPr>
                <a:t>  </a:t>
              </a:r>
              <a:r>
                <a:rPr kumimoji="0" lang="zh-CN" altLang="en-US" sz="1200" b="1" i="0" u="none" strike="noStrike" cap="none" normalizeH="0" dirty="0">
                  <a:ln>
                    <a:noFill/>
                  </a:ln>
                  <a:solidFill>
                    <a:schemeClr val="bg1"/>
                  </a:solidFill>
                  <a:effectLst/>
                  <a:latin typeface="微软雅黑" panose="020B0503020204020204" pitchFamily="34" charset="-122"/>
                  <a:ea typeface="微软雅黑" panose="020B0503020204020204" pitchFamily="34" charset="-122"/>
                </a:rPr>
                <a:t>府</a:t>
              </a:r>
              <a:endParaRPr kumimoji="0" lang="zh-CN" altLang="en-US" sz="1200" b="1" i="0" u="none" strike="noStrike" cap="none" normalizeH="0" dirty="0">
                <a:ln>
                  <a:noFill/>
                </a:ln>
                <a:solidFill>
                  <a:schemeClr val="bg1"/>
                </a:solidFill>
                <a:effectLst/>
                <a:latin typeface="微软雅黑" panose="020B0503020204020204" pitchFamily="34" charset="-122"/>
                <a:ea typeface="微软雅黑" panose="020B0503020204020204" pitchFamily="34" charset="-122"/>
              </a:endParaRPr>
            </a:p>
          </p:txBody>
        </p:sp>
        <p:sp>
          <p:nvSpPr>
            <p:cNvPr id="58" name="右箭头 4"/>
            <p:cNvSpPr/>
            <p:nvPr/>
          </p:nvSpPr>
          <p:spPr>
            <a:xfrm rot="3600000">
              <a:off x="4655618" y="3749280"/>
              <a:ext cx="937154" cy="16607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b="1">
                <a:latin typeface="微软雅黑" panose="020B0503020204020204" pitchFamily="34" charset="-122"/>
                <a:ea typeface="微软雅黑" panose="020B0503020204020204" pitchFamily="34" charset="-122"/>
              </a:endParaRPr>
            </a:p>
          </p:txBody>
        </p:sp>
        <p:sp>
          <p:nvSpPr>
            <p:cNvPr id="59" name="右箭头 54"/>
            <p:cNvSpPr/>
            <p:nvPr/>
          </p:nvSpPr>
          <p:spPr>
            <a:xfrm rot="14400000">
              <a:off x="4465816" y="3832319"/>
              <a:ext cx="937154" cy="16607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b="1">
                <a:latin typeface="微软雅黑" panose="020B0503020204020204" pitchFamily="34" charset="-122"/>
                <a:ea typeface="微软雅黑" panose="020B0503020204020204" pitchFamily="34" charset="-122"/>
              </a:endParaRPr>
            </a:p>
          </p:txBody>
        </p:sp>
        <p:sp>
          <p:nvSpPr>
            <p:cNvPr id="60" name="右箭头 55"/>
            <p:cNvSpPr/>
            <p:nvPr/>
          </p:nvSpPr>
          <p:spPr>
            <a:xfrm rot="7200000">
              <a:off x="5763727" y="3749280"/>
              <a:ext cx="937154" cy="16607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b="1">
                <a:latin typeface="微软雅黑" panose="020B0503020204020204" pitchFamily="34" charset="-122"/>
                <a:ea typeface="微软雅黑" panose="020B0503020204020204" pitchFamily="34" charset="-122"/>
              </a:endParaRPr>
            </a:p>
          </p:txBody>
        </p:sp>
        <p:sp>
          <p:nvSpPr>
            <p:cNvPr id="61" name="右箭头 67"/>
            <p:cNvSpPr/>
            <p:nvPr/>
          </p:nvSpPr>
          <p:spPr>
            <a:xfrm rot="3600000">
              <a:off x="6862082" y="3749280"/>
              <a:ext cx="937154" cy="16607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b="1">
                <a:latin typeface="微软雅黑" panose="020B0503020204020204" pitchFamily="34" charset="-122"/>
                <a:ea typeface="微软雅黑" panose="020B0503020204020204" pitchFamily="34" charset="-122"/>
              </a:endParaRPr>
            </a:p>
          </p:txBody>
        </p:sp>
        <p:sp>
          <p:nvSpPr>
            <p:cNvPr id="62" name="椭圆 61"/>
            <p:cNvSpPr/>
            <p:nvPr/>
          </p:nvSpPr>
          <p:spPr bwMode="auto">
            <a:xfrm>
              <a:off x="7020490" y="4310691"/>
              <a:ext cx="1193944" cy="758999"/>
            </a:xfrm>
            <a:prstGeom prst="ellipse">
              <a:avLst/>
            </a:prstGeom>
            <a:solidFill>
              <a:schemeClr val="accent1"/>
            </a:solidFill>
            <a:ln w="9525" cap="flat" cmpd="sng" algn="ctr">
              <a:solidFill>
                <a:schemeClr val="tx1"/>
              </a:solidFill>
              <a:prstDash val="solid"/>
              <a:round/>
              <a:headEnd type="none" w="med" len="med"/>
              <a:tailEnd type="none" w="med" len="med"/>
            </a:ln>
          </p:spPr>
          <p:txBody>
            <a:bodyPr vert="horz" wrap="square" lIns="68580" tIns="34290" rIns="68580" bIns="34290" numCol="1" rtlCol="0" anchor="t" anchorCtr="0" compatLnSpc="1"/>
            <a:lstStyle/>
            <a:p>
              <a:pPr algn="ctr" fontAlgn="base">
                <a:spcBef>
                  <a:spcPct val="0"/>
                </a:spcBef>
                <a:spcAft>
                  <a:spcPct val="0"/>
                </a:spcAft>
              </a:pPr>
              <a:r>
                <a:rPr lang="zh-CN" altLang="en-US" sz="1200" b="1" dirty="0">
                  <a:solidFill>
                    <a:schemeClr val="bg1"/>
                  </a:solidFill>
                  <a:latin typeface="微软雅黑" panose="020B0503020204020204" pitchFamily="34" charset="-122"/>
                  <a:ea typeface="微软雅黑" panose="020B0503020204020204" pitchFamily="34" charset="-122"/>
                </a:rPr>
                <a:t>用水</a:t>
              </a:r>
              <a:endParaRPr lang="en-US" altLang="zh-CN" sz="1200" b="1"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1200" b="1" dirty="0">
                  <a:solidFill>
                    <a:schemeClr val="bg1"/>
                  </a:solidFill>
                  <a:latin typeface="微软雅黑" panose="020B0503020204020204" pitchFamily="34" charset="-122"/>
                  <a:ea typeface="微软雅黑" panose="020B0503020204020204" pitchFamily="34" charset="-122"/>
                </a:rPr>
                <a:t>单位</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3" name="右箭头 70"/>
            <p:cNvSpPr/>
            <p:nvPr/>
          </p:nvSpPr>
          <p:spPr>
            <a:xfrm>
              <a:off x="6275224" y="4537101"/>
              <a:ext cx="699899" cy="17166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b="1">
                <a:latin typeface="微软雅黑" panose="020B0503020204020204" pitchFamily="34" charset="-122"/>
                <a:ea typeface="微软雅黑" panose="020B0503020204020204" pitchFamily="34" charset="-122"/>
              </a:endParaRPr>
            </a:p>
          </p:txBody>
        </p:sp>
        <p:sp>
          <p:nvSpPr>
            <p:cNvPr id="64" name="右箭头 73"/>
            <p:cNvSpPr/>
            <p:nvPr/>
          </p:nvSpPr>
          <p:spPr>
            <a:xfrm rot="10800000">
              <a:off x="6247310" y="4697596"/>
              <a:ext cx="699899" cy="17166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b="1">
                <a:latin typeface="微软雅黑" panose="020B0503020204020204" pitchFamily="34" charset="-122"/>
                <a:ea typeface="微软雅黑" panose="020B0503020204020204" pitchFamily="34" charset="-122"/>
              </a:endParaRPr>
            </a:p>
          </p:txBody>
        </p:sp>
        <p:sp>
          <p:nvSpPr>
            <p:cNvPr id="65" name="直角双向箭头 5"/>
            <p:cNvSpPr/>
            <p:nvPr/>
          </p:nvSpPr>
          <p:spPr>
            <a:xfrm rot="10800000">
              <a:off x="4070159" y="4565017"/>
              <a:ext cx="872259" cy="704784"/>
            </a:xfrm>
            <a:prstGeom prst="leftUpArrow">
              <a:avLst>
                <a:gd name="adj1" fmla="val 9000"/>
                <a:gd name="adj2" fmla="val 13800"/>
                <a:gd name="adj3" fmla="val 122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b="1">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 9"/>
          <p:cNvGrpSpPr/>
          <p:nvPr/>
        </p:nvGrpSpPr>
        <p:grpSpPr bwMode="auto">
          <a:xfrm>
            <a:off x="328126" y="1019175"/>
            <a:ext cx="8486558" cy="619125"/>
            <a:chOff x="-1085903" y="215899"/>
            <a:chExt cx="11314732" cy="825500"/>
          </a:xfrm>
        </p:grpSpPr>
        <p:grpSp>
          <p:nvGrpSpPr>
            <p:cNvPr id="27" name="组 10"/>
            <p:cNvGrpSpPr/>
            <p:nvPr/>
          </p:nvGrpSpPr>
          <p:grpSpPr bwMode="auto">
            <a:xfrm>
              <a:off x="-1085903" y="215899"/>
              <a:ext cx="10966905" cy="825500"/>
              <a:chOff x="-433516" y="2806700"/>
              <a:chExt cx="12991561" cy="977900"/>
            </a:xfrm>
          </p:grpSpPr>
          <p:grpSp>
            <p:nvGrpSpPr>
              <p:cNvPr id="29" name="组 12"/>
              <p:cNvGrpSpPr/>
              <p:nvPr/>
            </p:nvGrpSpPr>
            <p:grpSpPr bwMode="auto">
              <a:xfrm>
                <a:off x="-433516" y="2806700"/>
                <a:ext cx="12991561" cy="977900"/>
                <a:chOff x="137984" y="1689100"/>
                <a:chExt cx="12991561" cy="977900"/>
              </a:xfrm>
            </p:grpSpPr>
            <p:grpSp>
              <p:nvGrpSpPr>
                <p:cNvPr id="31" name="组 14"/>
                <p:cNvGrpSpPr/>
                <p:nvPr/>
              </p:nvGrpSpPr>
              <p:grpSpPr bwMode="auto">
                <a:xfrm>
                  <a:off x="137984" y="1689100"/>
                  <a:ext cx="12991561" cy="977900"/>
                  <a:chOff x="137984" y="1689100"/>
                  <a:chExt cx="12991561" cy="977900"/>
                </a:xfrm>
              </p:grpSpPr>
              <p:sp>
                <p:nvSpPr>
                  <p:cNvPr id="33"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34"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35" name="椭圆 34"/>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32"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02</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30"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理论框架</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28"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 name="文本框 19"/>
          <p:cNvSpPr txBox="1"/>
          <p:nvPr/>
        </p:nvSpPr>
        <p:spPr>
          <a:xfrm>
            <a:off x="272895" y="1643337"/>
            <a:ext cx="8642505" cy="471805"/>
          </a:xfrm>
          <a:prstGeom prst="rect">
            <a:avLst/>
          </a:prstGeom>
          <a:noFill/>
        </p:spPr>
        <p:txBody>
          <a:bodyPr wrap="square" rtlCol="0">
            <a:spAutoFit/>
          </a:bodyPr>
          <a:lstStyle/>
          <a:p>
            <a:pPr algn="just">
              <a:lnSpc>
                <a:spcPct val="150000"/>
              </a:lnSpc>
            </a:pP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         </a:t>
            </a:r>
            <a:r>
              <a:rPr lang="en-US" altLang="zh-CN" sz="1650" b="1" dirty="0">
                <a:latin typeface="微软雅黑" panose="020B0503020204020204" pitchFamily="34" charset="-122"/>
                <a:ea typeface="微软雅黑" panose="020B0503020204020204" pitchFamily="34" charset="-122"/>
                <a:sym typeface="Arial" panose="020B0604020202020204" pitchFamily="34" charset="0"/>
              </a:rPr>
              <a:t>2</a:t>
            </a: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、合同节水管理适用范围及典型模式</a:t>
            </a: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76" name="组合 75"/>
          <p:cNvGrpSpPr/>
          <p:nvPr/>
        </p:nvGrpSpPr>
        <p:grpSpPr>
          <a:xfrm>
            <a:off x="829797" y="2139396"/>
            <a:ext cx="3784860" cy="3785089"/>
            <a:chOff x="1679162" y="1005709"/>
            <a:chExt cx="5851938" cy="5852291"/>
          </a:xfrm>
        </p:grpSpPr>
        <p:grpSp>
          <p:nvGrpSpPr>
            <p:cNvPr id="77" name="组 45"/>
            <p:cNvGrpSpPr/>
            <p:nvPr/>
          </p:nvGrpSpPr>
          <p:grpSpPr bwMode="auto">
            <a:xfrm>
              <a:off x="1679162" y="1005709"/>
              <a:ext cx="5851938" cy="5852291"/>
              <a:chOff x="5039901" y="2713790"/>
              <a:chExt cx="3716416" cy="3676316"/>
            </a:xfrm>
          </p:grpSpPr>
          <p:sp>
            <p:nvSpPr>
              <p:cNvPr id="84" name="椭圆 83"/>
              <p:cNvSpPr/>
              <p:nvPr>
                <p:custDataLst>
                  <p:tags r:id="rId2"/>
                </p:custDataLst>
              </p:nvPr>
            </p:nvSpPr>
            <p:spPr>
              <a:xfrm>
                <a:off x="6290878" y="3963039"/>
                <a:ext cx="1212876" cy="1184167"/>
              </a:xfrm>
              <a:prstGeom prst="ellipse">
                <a:avLst/>
              </a:prstGeom>
              <a:solidFill>
                <a:srgbClr val="0A5CB6"/>
              </a:solidFill>
              <a:ln>
                <a:noFill/>
              </a:ln>
            </p:spPr>
            <p:style>
              <a:lnRef idx="2">
                <a:srgbClr val="CE7932">
                  <a:shade val="50000"/>
                </a:srgbClr>
              </a:lnRef>
              <a:fillRef idx="1">
                <a:srgbClr val="CE7932"/>
              </a:fillRef>
              <a:effectRef idx="0">
                <a:srgbClr val="CE7932"/>
              </a:effectRef>
              <a:fontRef idx="minor">
                <a:sysClr val="window" lastClr="FFFFFF"/>
              </a:fontRef>
            </p:style>
            <p:txBody>
              <a:bodyPr anchor="ct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stStyle>
              <a:p>
                <a:pPr algn="ctr">
                  <a:lnSpc>
                    <a:spcPct val="120000"/>
                  </a:lnSpc>
                </a:pPr>
                <a:r>
                  <a:rPr lang="zh-CN" altLang="en-US" sz="1350" b="1" noProof="1">
                    <a:solidFill>
                      <a:srgbClr val="FFFFFF"/>
                    </a:solidFill>
                    <a:latin typeface="微软雅黑" panose="020B0503020204020204" pitchFamily="34" charset="-122"/>
                    <a:ea typeface="微软雅黑" panose="020B0503020204020204" pitchFamily="34" charset="-122"/>
                    <a:sym typeface="Arial" panose="020B0604020202020204" pitchFamily="34" charset="0"/>
                  </a:rPr>
                  <a:t>适用</a:t>
                </a:r>
                <a:endParaRPr lang="en-US" altLang="zh-CN" sz="1350" b="1" noProof="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a:p>
                <a:pPr algn="ctr">
                  <a:lnSpc>
                    <a:spcPct val="120000"/>
                  </a:lnSpc>
                </a:pPr>
                <a:r>
                  <a:rPr lang="zh-CN" altLang="en-US" sz="1350" b="1" noProof="1">
                    <a:solidFill>
                      <a:srgbClr val="FFFFFF"/>
                    </a:solidFill>
                    <a:latin typeface="微软雅黑" panose="020B0503020204020204" pitchFamily="34" charset="-122"/>
                    <a:ea typeface="微软雅黑" panose="020B0503020204020204" pitchFamily="34" charset="-122"/>
                    <a:sym typeface="Arial" panose="020B0604020202020204" pitchFamily="34" charset="0"/>
                  </a:rPr>
                  <a:t>领域</a:t>
                </a:r>
                <a:endParaRPr lang="zh-CN" altLang="en-US" sz="1350" b="1" noProof="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5" name="椭圆 84"/>
              <p:cNvSpPr/>
              <p:nvPr>
                <p:custDataLst>
                  <p:tags r:id="rId3"/>
                </p:custDataLst>
              </p:nvPr>
            </p:nvSpPr>
            <p:spPr>
              <a:xfrm>
                <a:off x="5258604" y="4302737"/>
                <a:ext cx="873522" cy="844469"/>
              </a:xfrm>
              <a:prstGeom prst="ellipse">
                <a:avLst/>
              </a:prstGeom>
              <a:solidFill>
                <a:srgbClr val="53BAE9"/>
              </a:solidFill>
              <a:ln>
                <a:noFill/>
              </a:ln>
            </p:spPr>
            <p:style>
              <a:lnRef idx="2">
                <a:srgbClr val="CE7932">
                  <a:shade val="50000"/>
                </a:srgbClr>
              </a:lnRef>
              <a:fillRef idx="1">
                <a:srgbClr val="CE7932"/>
              </a:fillRef>
              <a:effectRef idx="0">
                <a:srgbClr val="CE7932"/>
              </a:effectRef>
              <a:fontRef idx="minor">
                <a:sysClr val="window" lastClr="FFFFFF"/>
              </a:fontRef>
            </p:style>
            <p:txBody>
              <a:bodyPr anchor="ct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stStyle>
              <a:p>
                <a:pPr algn="ctr"/>
                <a:r>
                  <a:rPr lang="zh-CN" altLang="en-US" sz="1350" b="1" noProof="1">
                    <a:solidFill>
                      <a:schemeClr val="tx2"/>
                    </a:solidFill>
                    <a:latin typeface="微软雅黑" panose="020B0503020204020204" pitchFamily="34" charset="-122"/>
                    <a:ea typeface="微软雅黑" panose="020B0503020204020204" pitchFamily="34" charset="-122"/>
                    <a:sym typeface="Arial" panose="020B0604020202020204" pitchFamily="34" charset="0"/>
                  </a:rPr>
                  <a:t>高效节水灌溉</a:t>
                </a:r>
                <a:endParaRPr lang="zh-CN" altLang="en-US" sz="1350" b="1" noProof="1">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6" name="圆角矩形 53"/>
              <p:cNvSpPr>
                <a:spLocks noChangeArrowheads="1"/>
              </p:cNvSpPr>
              <p:nvPr/>
            </p:nvSpPr>
            <p:spPr bwMode="auto">
              <a:xfrm>
                <a:off x="5039901" y="2713790"/>
                <a:ext cx="3716416" cy="3676316"/>
              </a:xfrm>
              <a:prstGeom prst="roundRect">
                <a:avLst>
                  <a:gd name="adj" fmla="val 50000"/>
                </a:avLst>
              </a:prstGeom>
              <a:noFill/>
              <a:ln w="19050">
                <a:solidFill>
                  <a:srgbClr val="4A7EBB"/>
                </a:solidFill>
                <a:prstDash val="sysDot"/>
                <a:round/>
              </a:ln>
              <a:effectLst>
                <a:outerShdw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endParaRPr lang="zh-CN" altLang="en-US" sz="1350" b="1">
                  <a:solidFill>
                    <a:srgbClr val="FFFFFF"/>
                  </a:solidFill>
                </a:endParaRPr>
              </a:p>
            </p:txBody>
          </p:sp>
        </p:grpSp>
        <p:sp>
          <p:nvSpPr>
            <p:cNvPr id="78" name="椭圆 77"/>
            <p:cNvSpPr/>
            <p:nvPr>
              <p:custDataLst>
                <p:tags r:id="rId4"/>
              </p:custDataLst>
            </p:nvPr>
          </p:nvSpPr>
          <p:spPr bwMode="auto">
            <a:xfrm>
              <a:off x="3116008" y="5018922"/>
              <a:ext cx="1375464" cy="1371120"/>
            </a:xfrm>
            <a:prstGeom prst="ellipse">
              <a:avLst/>
            </a:prstGeom>
            <a:solidFill>
              <a:srgbClr val="53BAE9"/>
            </a:solidFill>
            <a:ln>
              <a:noFill/>
            </a:ln>
          </p:spPr>
          <p:style>
            <a:lnRef idx="2">
              <a:srgbClr val="CE7932">
                <a:shade val="50000"/>
              </a:srgbClr>
            </a:lnRef>
            <a:fillRef idx="1">
              <a:srgbClr val="CE7932"/>
            </a:fillRef>
            <a:effectRef idx="0">
              <a:srgbClr val="CE7932"/>
            </a:effectRef>
            <a:fontRef idx="minor">
              <a:sysClr val="window" lastClr="FFFFFF"/>
            </a:fontRef>
          </p:style>
          <p:txBody>
            <a:bodyPr anchor="ct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stStyle>
            <a:p>
              <a:pPr algn="ctr"/>
              <a:r>
                <a:rPr lang="zh-CN" altLang="en-US" sz="1350" b="1" noProof="1">
                  <a:solidFill>
                    <a:schemeClr val="tx2"/>
                  </a:solidFill>
                  <a:latin typeface="微软雅黑" panose="020B0503020204020204" pitchFamily="34" charset="-122"/>
                  <a:ea typeface="微软雅黑" panose="020B0503020204020204" pitchFamily="34" charset="-122"/>
                  <a:sym typeface="Arial" panose="020B0604020202020204" pitchFamily="34" charset="0"/>
                </a:rPr>
                <a:t>水环境治理</a:t>
              </a:r>
              <a:endParaRPr lang="zh-CN" altLang="en-US" sz="1350" b="1" noProof="1">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9" name="椭圆 78"/>
            <p:cNvSpPr/>
            <p:nvPr>
              <p:custDataLst>
                <p:tags r:id="rId5"/>
              </p:custDataLst>
            </p:nvPr>
          </p:nvSpPr>
          <p:spPr bwMode="auto">
            <a:xfrm>
              <a:off x="5852554" y="3535139"/>
              <a:ext cx="1375464" cy="1344302"/>
            </a:xfrm>
            <a:prstGeom prst="ellipse">
              <a:avLst/>
            </a:prstGeom>
            <a:solidFill>
              <a:srgbClr val="53BAE9"/>
            </a:solidFill>
            <a:ln>
              <a:noFill/>
            </a:ln>
          </p:spPr>
          <p:style>
            <a:lnRef idx="2">
              <a:srgbClr val="CE7932">
                <a:shade val="50000"/>
              </a:srgbClr>
            </a:lnRef>
            <a:fillRef idx="1">
              <a:srgbClr val="CE7932"/>
            </a:fillRef>
            <a:effectRef idx="0">
              <a:srgbClr val="CE7932"/>
            </a:effectRef>
            <a:fontRef idx="minor">
              <a:sysClr val="window" lastClr="FFFFFF"/>
            </a:fontRef>
          </p:style>
          <p:txBody>
            <a:bodyPr anchor="ct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stStyle>
            <a:p>
              <a:pPr algn="ctr"/>
              <a:r>
                <a:rPr lang="zh-CN" altLang="en-US" sz="1350" b="1" noProof="1">
                  <a:solidFill>
                    <a:schemeClr val="tx2"/>
                  </a:solidFill>
                  <a:latin typeface="微软雅黑" panose="020B0503020204020204" pitchFamily="34" charset="-122"/>
                  <a:ea typeface="微软雅黑" panose="020B0503020204020204" pitchFamily="34" charset="-122"/>
                  <a:sym typeface="Arial" panose="020B0604020202020204" pitchFamily="34" charset="0"/>
                </a:rPr>
                <a:t>高耗水服务业</a:t>
              </a:r>
              <a:endParaRPr lang="zh-CN" altLang="en-US" sz="1350" b="1" noProof="1">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0" name="椭圆 79"/>
            <p:cNvSpPr/>
            <p:nvPr>
              <p:custDataLst>
                <p:tags r:id="rId6"/>
              </p:custDataLst>
            </p:nvPr>
          </p:nvSpPr>
          <p:spPr bwMode="auto">
            <a:xfrm>
              <a:off x="5477694" y="1904103"/>
              <a:ext cx="1433712" cy="1374460"/>
            </a:xfrm>
            <a:prstGeom prst="ellipse">
              <a:avLst/>
            </a:prstGeom>
            <a:solidFill>
              <a:srgbClr val="53BAE9"/>
            </a:solidFill>
            <a:ln>
              <a:noFill/>
            </a:ln>
          </p:spPr>
          <p:style>
            <a:lnRef idx="2">
              <a:srgbClr val="CE7932">
                <a:shade val="50000"/>
              </a:srgbClr>
            </a:lnRef>
            <a:fillRef idx="1">
              <a:srgbClr val="CE7932"/>
            </a:fillRef>
            <a:effectRef idx="0">
              <a:srgbClr val="CE7932"/>
            </a:effectRef>
            <a:fontRef idx="minor">
              <a:sysClr val="window" lastClr="FFFFFF"/>
            </a:fontRef>
          </p:style>
          <p:txBody>
            <a:bodyPr anchor="ct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stStyle>
            <a:p>
              <a:pPr algn="ctr"/>
              <a:r>
                <a:rPr lang="zh-CN" altLang="en-US" sz="1350" b="1" noProof="1">
                  <a:solidFill>
                    <a:schemeClr val="tx2"/>
                  </a:solidFill>
                  <a:latin typeface="微软雅黑" panose="020B0503020204020204" pitchFamily="34" charset="-122"/>
                  <a:ea typeface="微软雅黑" panose="020B0503020204020204" pitchFamily="34" charset="-122"/>
                  <a:sym typeface="Arial" panose="020B0604020202020204" pitchFamily="34" charset="0"/>
                </a:rPr>
                <a:t>高耗水工业</a:t>
              </a:r>
              <a:endParaRPr lang="zh-CN" altLang="en-US" sz="1350" b="1" noProof="1">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1" name="椭圆 80"/>
            <p:cNvSpPr/>
            <p:nvPr>
              <p:custDataLst>
                <p:tags r:id="rId7"/>
              </p:custDataLst>
            </p:nvPr>
          </p:nvSpPr>
          <p:spPr bwMode="auto">
            <a:xfrm>
              <a:off x="2435403" y="1904104"/>
              <a:ext cx="1375464" cy="1376740"/>
            </a:xfrm>
            <a:prstGeom prst="ellipse">
              <a:avLst/>
            </a:prstGeom>
            <a:solidFill>
              <a:srgbClr val="53BAE9"/>
            </a:solidFill>
            <a:ln>
              <a:noFill/>
            </a:ln>
          </p:spPr>
          <p:style>
            <a:lnRef idx="2">
              <a:srgbClr val="CE7932">
                <a:shade val="50000"/>
              </a:srgbClr>
            </a:lnRef>
            <a:fillRef idx="1">
              <a:srgbClr val="CE7932"/>
            </a:fillRef>
            <a:effectRef idx="0">
              <a:srgbClr val="CE7932"/>
            </a:effectRef>
            <a:fontRef idx="minor">
              <a:sysClr val="window" lastClr="FFFFFF"/>
            </a:fontRef>
          </p:style>
          <p:txBody>
            <a:bodyPr anchor="ct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stStyle>
            <a:p>
              <a:pPr algn="ctr"/>
              <a:r>
                <a:rPr lang="zh-CN" altLang="en-US" sz="1350" b="1" noProof="1">
                  <a:solidFill>
                    <a:schemeClr val="tx2"/>
                  </a:solidFill>
                  <a:latin typeface="微软雅黑" panose="020B0503020204020204" pitchFamily="34" charset="-122"/>
                  <a:ea typeface="微软雅黑" panose="020B0503020204020204" pitchFamily="34" charset="-122"/>
                  <a:sym typeface="Arial" panose="020B0604020202020204" pitchFamily="34" charset="0"/>
                </a:rPr>
                <a:t>公共</a:t>
              </a:r>
              <a:endParaRPr lang="en-US" altLang="zh-CN" sz="1350" b="1" noProof="1">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a:p>
              <a:pPr algn="ctr"/>
              <a:r>
                <a:rPr lang="zh-CN" altLang="en-US" sz="1350" b="1" noProof="1">
                  <a:solidFill>
                    <a:schemeClr val="tx2"/>
                  </a:solidFill>
                  <a:latin typeface="微软雅黑" panose="020B0503020204020204" pitchFamily="34" charset="-122"/>
                  <a:ea typeface="微软雅黑" panose="020B0503020204020204" pitchFamily="34" charset="-122"/>
                  <a:sym typeface="Arial" panose="020B0604020202020204" pitchFamily="34" charset="0"/>
                </a:rPr>
                <a:t>机构</a:t>
              </a:r>
              <a:endParaRPr lang="en-US" altLang="zh-CN" sz="1350" b="1" noProof="1">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2" name="椭圆 81"/>
            <p:cNvSpPr/>
            <p:nvPr>
              <p:custDataLst>
                <p:tags r:id="rId8"/>
              </p:custDataLst>
            </p:nvPr>
          </p:nvSpPr>
          <p:spPr bwMode="auto">
            <a:xfrm>
              <a:off x="4853562" y="5018922"/>
              <a:ext cx="1375464" cy="1371120"/>
            </a:xfrm>
            <a:prstGeom prst="ellipse">
              <a:avLst/>
            </a:prstGeom>
            <a:solidFill>
              <a:srgbClr val="53BAE9"/>
            </a:solidFill>
            <a:ln>
              <a:noFill/>
            </a:ln>
          </p:spPr>
          <p:style>
            <a:lnRef idx="2">
              <a:srgbClr val="CE7932">
                <a:shade val="50000"/>
              </a:srgbClr>
            </a:lnRef>
            <a:fillRef idx="1">
              <a:srgbClr val="CE7932"/>
            </a:fillRef>
            <a:effectRef idx="0">
              <a:srgbClr val="CE7932"/>
            </a:effectRef>
            <a:fontRef idx="minor">
              <a:sysClr val="window" lastClr="FFFFFF"/>
            </a:fontRef>
          </p:style>
          <p:txBody>
            <a:bodyPr anchor="ct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stStyle>
            <a:p>
              <a:pPr algn="ctr"/>
              <a:r>
                <a:rPr lang="zh-CN" altLang="en-US" sz="1350" b="1" noProof="1">
                  <a:solidFill>
                    <a:schemeClr val="tx2"/>
                  </a:solidFill>
                  <a:latin typeface="微软雅黑" panose="020B0503020204020204" pitchFamily="34" charset="-122"/>
                  <a:ea typeface="微软雅黑" panose="020B0503020204020204" pitchFamily="34" charset="-122"/>
                  <a:sym typeface="Arial" panose="020B0604020202020204" pitchFamily="34" charset="0"/>
                </a:rPr>
                <a:t>供水管网漏损治理</a:t>
              </a:r>
              <a:endParaRPr lang="en-US" altLang="zh-CN" sz="1350" b="1" noProof="1">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3" name="椭圆 82"/>
            <p:cNvSpPr/>
            <p:nvPr>
              <p:custDataLst>
                <p:tags r:id="rId9"/>
              </p:custDataLst>
            </p:nvPr>
          </p:nvSpPr>
          <p:spPr bwMode="auto">
            <a:xfrm>
              <a:off x="3906117" y="1221079"/>
              <a:ext cx="1375464" cy="1374459"/>
            </a:xfrm>
            <a:prstGeom prst="ellipse">
              <a:avLst/>
            </a:prstGeom>
            <a:solidFill>
              <a:srgbClr val="53BAE9"/>
            </a:solidFill>
            <a:ln>
              <a:noFill/>
            </a:ln>
          </p:spPr>
          <p:style>
            <a:lnRef idx="2">
              <a:srgbClr val="CE7932">
                <a:shade val="50000"/>
              </a:srgbClr>
            </a:lnRef>
            <a:fillRef idx="1">
              <a:srgbClr val="CE7932"/>
            </a:fillRef>
            <a:effectRef idx="0">
              <a:srgbClr val="CE7932"/>
            </a:effectRef>
            <a:fontRef idx="minor">
              <a:sysClr val="window" lastClr="FFFFFF"/>
            </a:fontRef>
          </p:style>
          <p:txBody>
            <a:bodyPr anchor="ct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stStyle>
            <a:p>
              <a:pPr algn="ctr"/>
              <a:r>
                <a:rPr lang="zh-CN" altLang="en-US" sz="1350" b="1" noProof="1">
                  <a:solidFill>
                    <a:schemeClr val="tx2"/>
                  </a:solidFill>
                  <a:latin typeface="微软雅黑" panose="020B0503020204020204" pitchFamily="34" charset="-122"/>
                  <a:ea typeface="微软雅黑" panose="020B0503020204020204" pitchFamily="34" charset="-122"/>
                  <a:sym typeface="Arial" panose="020B0604020202020204" pitchFamily="34" charset="0"/>
                </a:rPr>
                <a:t>公共</a:t>
              </a:r>
              <a:endParaRPr lang="en-US" altLang="zh-CN" sz="1350" b="1" noProof="1">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a:p>
              <a:pPr algn="ctr"/>
              <a:r>
                <a:rPr lang="zh-CN" altLang="en-US" sz="1350" b="1" noProof="1">
                  <a:solidFill>
                    <a:schemeClr val="tx2"/>
                  </a:solidFill>
                  <a:latin typeface="微软雅黑" panose="020B0503020204020204" pitchFamily="34" charset="-122"/>
                  <a:ea typeface="微软雅黑" panose="020B0503020204020204" pitchFamily="34" charset="-122"/>
                  <a:sym typeface="Arial" panose="020B0604020202020204" pitchFamily="34" charset="0"/>
                </a:rPr>
                <a:t>建筑</a:t>
              </a:r>
              <a:endParaRPr lang="en-US" altLang="zh-CN" sz="1350" b="1" noProof="1">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4" name="Group 8"/>
          <p:cNvGrpSpPr/>
          <p:nvPr/>
        </p:nvGrpSpPr>
        <p:grpSpPr bwMode="auto">
          <a:xfrm>
            <a:off x="4766015" y="2420966"/>
            <a:ext cx="4215719" cy="3200858"/>
            <a:chOff x="0" y="15"/>
            <a:chExt cx="9614" cy="6583"/>
          </a:xfrm>
        </p:grpSpPr>
        <p:pic>
          <p:nvPicPr>
            <p:cNvPr id="25" name="图片 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0" y="15"/>
              <a:ext cx="9614" cy="65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7" name="直接连接符 2"/>
            <p:cNvSpPr>
              <a:spLocks noChangeShapeType="1"/>
            </p:cNvSpPr>
            <p:nvPr/>
          </p:nvSpPr>
          <p:spPr bwMode="auto">
            <a:xfrm>
              <a:off x="2920" y="141"/>
              <a:ext cx="1" cy="1287"/>
            </a:xfrm>
            <a:prstGeom prst="line">
              <a:avLst/>
            </a:prstGeom>
            <a:noFill/>
            <a:ln w="19050">
              <a:solidFill>
                <a:srgbClr val="0075CC"/>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500"/>
            </a:p>
          </p:txBody>
        </p:sp>
        <p:sp>
          <p:nvSpPr>
            <p:cNvPr id="38" name="直接连接符 3"/>
            <p:cNvSpPr>
              <a:spLocks noChangeShapeType="1"/>
            </p:cNvSpPr>
            <p:nvPr/>
          </p:nvSpPr>
          <p:spPr bwMode="auto">
            <a:xfrm>
              <a:off x="2920" y="2610"/>
              <a:ext cx="1" cy="1287"/>
            </a:xfrm>
            <a:prstGeom prst="line">
              <a:avLst/>
            </a:prstGeom>
            <a:noFill/>
            <a:ln w="19050">
              <a:solidFill>
                <a:srgbClr val="97480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500"/>
            </a:p>
          </p:txBody>
        </p:sp>
        <p:sp>
          <p:nvSpPr>
            <p:cNvPr id="39" name="直接连接符 4"/>
            <p:cNvSpPr>
              <a:spLocks noChangeShapeType="1"/>
            </p:cNvSpPr>
            <p:nvPr/>
          </p:nvSpPr>
          <p:spPr bwMode="auto">
            <a:xfrm>
              <a:off x="2920" y="5103"/>
              <a:ext cx="1" cy="1287"/>
            </a:xfrm>
            <a:prstGeom prst="line">
              <a:avLst/>
            </a:prstGeom>
            <a:noFill/>
            <a:ln w="19050">
              <a:solidFill>
                <a:srgbClr val="3A8A1E"/>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500"/>
            </a:p>
          </p:txBody>
        </p:sp>
        <p:sp>
          <p:nvSpPr>
            <p:cNvPr id="40" name="TextBox 5"/>
            <p:cNvSpPr>
              <a:spLocks noChangeArrowheads="1"/>
            </p:cNvSpPr>
            <p:nvPr/>
          </p:nvSpPr>
          <p:spPr bwMode="auto">
            <a:xfrm>
              <a:off x="1815" y="340"/>
              <a:ext cx="1160" cy="8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defRPr sz="24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400">
                  <a:solidFill>
                    <a:schemeClr val="tx1"/>
                  </a:solidFill>
                  <a:latin typeface="Arial" panose="020B0604020202020204" pitchFamily="34" charset="0"/>
                </a:defRPr>
              </a:lvl4pPr>
              <a:lvl5pPr marL="2057400" indent="-228600" eaLnBrk="0" hangingPunct="0">
                <a:spcBef>
                  <a:spcPct val="20000"/>
                </a:spcBef>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algn="ctr" eaLnBrk="1" hangingPunct="1">
                <a:lnSpc>
                  <a:spcPct val="130000"/>
                </a:lnSpc>
                <a:spcBef>
                  <a:spcPct val="0"/>
                </a:spcBef>
              </a:pPr>
              <a:r>
                <a:rPr lang="zh-CN" altLang="en-US" sz="15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15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TextBox 6"/>
            <p:cNvSpPr>
              <a:spLocks noChangeArrowheads="1"/>
            </p:cNvSpPr>
            <p:nvPr/>
          </p:nvSpPr>
          <p:spPr bwMode="auto">
            <a:xfrm>
              <a:off x="1815" y="2835"/>
              <a:ext cx="1160" cy="8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defRPr sz="24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400">
                  <a:solidFill>
                    <a:schemeClr val="tx1"/>
                  </a:solidFill>
                  <a:latin typeface="Arial" panose="020B0604020202020204" pitchFamily="34" charset="0"/>
                </a:defRPr>
              </a:lvl4pPr>
              <a:lvl5pPr marL="2057400" indent="-228600" eaLnBrk="0" hangingPunct="0">
                <a:spcBef>
                  <a:spcPct val="20000"/>
                </a:spcBef>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algn="ctr" eaLnBrk="1" hangingPunct="1">
                <a:lnSpc>
                  <a:spcPct val="130000"/>
                </a:lnSpc>
                <a:spcBef>
                  <a:spcPct val="0"/>
                </a:spcBef>
              </a:pPr>
              <a:r>
                <a:rPr lang="zh-CN" altLang="en-US" sz="15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15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Box 7"/>
            <p:cNvSpPr>
              <a:spLocks noChangeArrowheads="1"/>
            </p:cNvSpPr>
            <p:nvPr/>
          </p:nvSpPr>
          <p:spPr bwMode="auto">
            <a:xfrm>
              <a:off x="1701" y="5217"/>
              <a:ext cx="1160" cy="8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defRPr sz="24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400">
                  <a:solidFill>
                    <a:schemeClr val="tx1"/>
                  </a:solidFill>
                  <a:latin typeface="Arial" panose="020B0604020202020204" pitchFamily="34" charset="0"/>
                </a:defRPr>
              </a:lvl4pPr>
              <a:lvl5pPr marL="2057400" indent="-228600" eaLnBrk="0" hangingPunct="0">
                <a:spcBef>
                  <a:spcPct val="20000"/>
                </a:spcBef>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algn="ctr" eaLnBrk="1" hangingPunct="1">
                <a:lnSpc>
                  <a:spcPct val="130000"/>
                </a:lnSpc>
                <a:spcBef>
                  <a:spcPct val="0"/>
                </a:spcBef>
              </a:pPr>
              <a:r>
                <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9"/>
            <p:cNvSpPr>
              <a:spLocks noChangeArrowheads="1"/>
            </p:cNvSpPr>
            <p:nvPr/>
          </p:nvSpPr>
          <p:spPr bwMode="auto">
            <a:xfrm>
              <a:off x="3062" y="2382"/>
              <a:ext cx="4669" cy="8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defRPr sz="24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400">
                  <a:solidFill>
                    <a:schemeClr val="tx1"/>
                  </a:solidFill>
                  <a:latin typeface="Arial" panose="020B0604020202020204" pitchFamily="34" charset="0"/>
                </a:defRPr>
              </a:lvl4pPr>
              <a:lvl5pPr marL="2057400" indent="-228600" eaLnBrk="0" hangingPunct="0">
                <a:spcBef>
                  <a:spcPct val="20000"/>
                </a:spcBef>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algn="just" eaLnBrk="1" hangingPunct="1">
                <a:lnSpc>
                  <a:spcPct val="130000"/>
                </a:lnSpc>
                <a:spcBef>
                  <a:spcPct val="0"/>
                </a:spcBef>
              </a:pPr>
              <a:endParaRPr lang="zh-CN" altLang="en-US" sz="1500" b="1">
                <a:latin typeface="仿宋_GB2312" panose="02010609030101010101" pitchFamily="49" charset="-122"/>
                <a:ea typeface="仿宋_GB2312" panose="02010609030101010101" pitchFamily="49" charset="-122"/>
              </a:endParaRPr>
            </a:p>
          </p:txBody>
        </p:sp>
        <p:sp>
          <p:nvSpPr>
            <p:cNvPr id="44" name="TextBox 15"/>
            <p:cNvSpPr>
              <a:spLocks noChangeArrowheads="1"/>
            </p:cNvSpPr>
            <p:nvPr/>
          </p:nvSpPr>
          <p:spPr bwMode="auto">
            <a:xfrm>
              <a:off x="2986" y="387"/>
              <a:ext cx="4669" cy="8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defRPr sz="24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400">
                  <a:solidFill>
                    <a:schemeClr val="tx1"/>
                  </a:solidFill>
                  <a:latin typeface="Arial" panose="020B0604020202020204" pitchFamily="34" charset="0"/>
                </a:defRPr>
              </a:lvl4pPr>
              <a:lvl5pPr marL="2057400" indent="-228600" eaLnBrk="0" hangingPunct="0">
                <a:spcBef>
                  <a:spcPct val="20000"/>
                </a:spcBef>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algn="just" eaLnBrk="1" hangingPunct="1">
                <a:lnSpc>
                  <a:spcPct val="130000"/>
                </a:lnSpc>
                <a:spcBef>
                  <a:spcPct val="0"/>
                </a:spcBef>
              </a:pPr>
              <a:r>
                <a:rPr lang="zh-CN" altLang="en-US" sz="1500" b="1" dirty="0">
                  <a:latin typeface="微软雅黑" panose="020B0503020204020204" pitchFamily="34" charset="-122"/>
                  <a:ea typeface="微软雅黑" panose="020B0503020204020204" pitchFamily="34" charset="-122"/>
                </a:rPr>
                <a:t>节水效益分享型</a:t>
              </a:r>
              <a:endParaRPr lang="zh-CN" altLang="en-US" sz="1500" b="1" dirty="0">
                <a:latin typeface="微软雅黑" panose="020B0503020204020204" pitchFamily="34" charset="-122"/>
                <a:ea typeface="微软雅黑" panose="020B0503020204020204" pitchFamily="34" charset="-122"/>
              </a:endParaRPr>
            </a:p>
          </p:txBody>
        </p:sp>
        <p:sp>
          <p:nvSpPr>
            <p:cNvPr id="45" name="TextBox 15"/>
            <p:cNvSpPr>
              <a:spLocks noChangeArrowheads="1"/>
            </p:cNvSpPr>
            <p:nvPr/>
          </p:nvSpPr>
          <p:spPr bwMode="auto">
            <a:xfrm>
              <a:off x="2986" y="2856"/>
              <a:ext cx="4669" cy="8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defRPr sz="24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400">
                  <a:solidFill>
                    <a:schemeClr val="tx1"/>
                  </a:solidFill>
                  <a:latin typeface="Arial" panose="020B0604020202020204" pitchFamily="34" charset="0"/>
                </a:defRPr>
              </a:lvl4pPr>
              <a:lvl5pPr marL="2057400" indent="-228600" eaLnBrk="0" hangingPunct="0">
                <a:spcBef>
                  <a:spcPct val="20000"/>
                </a:spcBef>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algn="just" eaLnBrk="1" hangingPunct="1">
                <a:lnSpc>
                  <a:spcPct val="130000"/>
                </a:lnSpc>
                <a:spcBef>
                  <a:spcPct val="0"/>
                </a:spcBef>
              </a:pPr>
              <a:r>
                <a:rPr lang="zh-CN" altLang="en-US" sz="1500" b="1" dirty="0">
                  <a:latin typeface="微软雅黑" panose="020B0503020204020204" pitchFamily="34" charset="-122"/>
                  <a:ea typeface="微软雅黑" panose="020B0503020204020204" pitchFamily="34" charset="-122"/>
                </a:rPr>
                <a:t>节水效果保证型</a:t>
              </a:r>
              <a:endParaRPr lang="zh-CN" altLang="en-US" sz="1500" b="1" dirty="0">
                <a:latin typeface="微软雅黑" panose="020B0503020204020204" pitchFamily="34" charset="-122"/>
                <a:ea typeface="微软雅黑" panose="020B0503020204020204" pitchFamily="34" charset="-122"/>
              </a:endParaRPr>
            </a:p>
          </p:txBody>
        </p:sp>
        <p:sp>
          <p:nvSpPr>
            <p:cNvPr id="46" name="TextBox 15"/>
            <p:cNvSpPr>
              <a:spLocks noChangeArrowheads="1"/>
            </p:cNvSpPr>
            <p:nvPr/>
          </p:nvSpPr>
          <p:spPr bwMode="auto">
            <a:xfrm>
              <a:off x="2986" y="5349"/>
              <a:ext cx="4669" cy="8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defRPr sz="24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400">
                  <a:solidFill>
                    <a:schemeClr val="tx1"/>
                  </a:solidFill>
                  <a:latin typeface="Arial" panose="020B0604020202020204" pitchFamily="34" charset="0"/>
                </a:defRPr>
              </a:lvl4pPr>
              <a:lvl5pPr marL="2057400" indent="-228600" eaLnBrk="0" hangingPunct="0">
                <a:spcBef>
                  <a:spcPct val="20000"/>
                </a:spcBef>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algn="just" eaLnBrk="1" hangingPunct="1">
                <a:lnSpc>
                  <a:spcPct val="130000"/>
                </a:lnSpc>
                <a:spcBef>
                  <a:spcPct val="0"/>
                </a:spcBef>
              </a:pPr>
              <a:r>
                <a:rPr lang="zh-CN" altLang="en-US" sz="1500" b="1" dirty="0">
                  <a:latin typeface="微软雅黑" panose="020B0503020204020204" pitchFamily="34" charset="-122"/>
                  <a:ea typeface="微软雅黑" panose="020B0503020204020204" pitchFamily="34" charset="-122"/>
                </a:rPr>
                <a:t>用水费用托管型</a:t>
              </a:r>
              <a:endParaRPr lang="zh-CN" altLang="en-US" sz="150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9"/>
          <p:cNvGrpSpPr/>
          <p:nvPr/>
        </p:nvGrpSpPr>
        <p:grpSpPr bwMode="auto">
          <a:xfrm>
            <a:off x="328126" y="1019175"/>
            <a:ext cx="8486558" cy="619125"/>
            <a:chOff x="-1085903" y="215899"/>
            <a:chExt cx="11314732" cy="825500"/>
          </a:xfrm>
        </p:grpSpPr>
        <p:grpSp>
          <p:nvGrpSpPr>
            <p:cNvPr id="3" name="组 10"/>
            <p:cNvGrpSpPr/>
            <p:nvPr/>
          </p:nvGrpSpPr>
          <p:grpSpPr bwMode="auto">
            <a:xfrm>
              <a:off x="-1085903" y="215899"/>
              <a:ext cx="10966905" cy="825500"/>
              <a:chOff x="-433516" y="2806700"/>
              <a:chExt cx="12991561" cy="977900"/>
            </a:xfrm>
          </p:grpSpPr>
          <p:grpSp>
            <p:nvGrpSpPr>
              <p:cNvPr id="5" name="组 12"/>
              <p:cNvGrpSpPr/>
              <p:nvPr/>
            </p:nvGrpSpPr>
            <p:grpSpPr bwMode="auto">
              <a:xfrm>
                <a:off x="-433516" y="2806700"/>
                <a:ext cx="12991561" cy="977900"/>
                <a:chOff x="137984" y="1689100"/>
                <a:chExt cx="12991561" cy="977900"/>
              </a:xfrm>
            </p:grpSpPr>
            <p:grpSp>
              <p:nvGrpSpPr>
                <p:cNvPr id="7" name="组 14"/>
                <p:cNvGrpSpPr/>
                <p:nvPr/>
              </p:nvGrpSpPr>
              <p:grpSpPr bwMode="auto">
                <a:xfrm>
                  <a:off x="137984" y="1689100"/>
                  <a:ext cx="12991561" cy="977900"/>
                  <a:chOff x="137984" y="1689100"/>
                  <a:chExt cx="12991561" cy="977900"/>
                </a:xfrm>
              </p:grpSpPr>
              <p:sp>
                <p:nvSpPr>
                  <p:cNvPr id="9"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0"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1" name="椭圆 10"/>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8"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02</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6"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理论框架</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4"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文本框 19"/>
          <p:cNvSpPr txBox="1"/>
          <p:nvPr/>
        </p:nvSpPr>
        <p:spPr>
          <a:xfrm>
            <a:off x="-18557" y="1708747"/>
            <a:ext cx="8642505" cy="471805"/>
          </a:xfrm>
          <a:prstGeom prst="rect">
            <a:avLst/>
          </a:prstGeom>
          <a:noFill/>
        </p:spPr>
        <p:txBody>
          <a:bodyPr wrap="square" rtlCol="0">
            <a:spAutoFit/>
          </a:bodyPr>
          <a:lstStyle/>
          <a:p>
            <a:pPr algn="just">
              <a:lnSpc>
                <a:spcPct val="150000"/>
              </a:lnSpc>
            </a:pP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         </a:t>
            </a:r>
            <a:r>
              <a:rPr lang="en-US" altLang="zh-CN" sz="1650" b="1" dirty="0">
                <a:latin typeface="微软雅黑" panose="020B0503020204020204" pitchFamily="34" charset="-122"/>
                <a:ea typeface="微软雅黑" panose="020B0503020204020204" pitchFamily="34" charset="-122"/>
                <a:sym typeface="Arial" panose="020B0604020202020204" pitchFamily="34" charset="0"/>
              </a:rPr>
              <a:t>3</a:t>
            </a: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、合同节水典型模式</a:t>
            </a: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p:txBody>
      </p:sp>
      <p:graphicFrame>
        <p:nvGraphicFramePr>
          <p:cNvPr id="22" name="表格 21"/>
          <p:cNvGraphicFramePr>
            <a:graphicFrameLocks noGrp="1"/>
          </p:cNvGraphicFramePr>
          <p:nvPr/>
        </p:nvGraphicFramePr>
        <p:xfrm>
          <a:off x="829755" y="2513963"/>
          <a:ext cx="7594600" cy="2921000"/>
        </p:xfrm>
        <a:graphic>
          <a:graphicData uri="http://schemas.openxmlformats.org/drawingml/2006/table">
            <a:tbl>
              <a:tblPr firstRow="1" firstCol="1" bandRow="1">
                <a:tableStyleId>{5C22544A-7EE6-4342-B048-85BDC9FD1C3A}</a:tableStyleId>
              </a:tblPr>
              <a:tblGrid>
                <a:gridCol w="735965"/>
                <a:gridCol w="1009650"/>
                <a:gridCol w="1010920"/>
                <a:gridCol w="1010285"/>
                <a:gridCol w="1276350"/>
                <a:gridCol w="1275715"/>
                <a:gridCol w="1275715"/>
              </a:tblGrid>
              <a:tr h="747395">
                <a:tc>
                  <a:txBody>
                    <a:bodyPr/>
                    <a:lstStyle/>
                    <a:p>
                      <a:pPr algn="ctr">
                        <a:spcAft>
                          <a:spcPts val="0"/>
                        </a:spcAft>
                      </a:pPr>
                      <a:r>
                        <a:rPr lang="en-US" sz="1350" kern="100" dirty="0">
                          <a:effectLst/>
                          <a:latin typeface="微软雅黑" panose="020B0503020204020204" pitchFamily="34" charset="-122"/>
                          <a:ea typeface="微软雅黑" panose="020B0503020204020204" pitchFamily="34" charset="-122"/>
                        </a:rPr>
                        <a:t> </a:t>
                      </a:r>
                      <a:endParaRPr lang="zh-CN" sz="1350" kern="100" dirty="0">
                        <a:effectLst/>
                        <a:latin typeface="微软雅黑" panose="020B0503020204020204" pitchFamily="34" charset="-122"/>
                        <a:ea typeface="微软雅黑" panose="020B0503020204020204" pitchFamily="34" charset="-122"/>
                        <a:cs typeface="Times New Roman" panose="02020603050405020304"/>
                      </a:endParaRPr>
                    </a:p>
                  </a:txBody>
                  <a:tcPr marL="51435" marR="51435" marT="0" marB="0" anchor="ctr"/>
                </a:tc>
                <a:tc>
                  <a:txBody>
                    <a:bodyPr/>
                    <a:lstStyle/>
                    <a:p>
                      <a:pPr algn="ctr">
                        <a:spcAft>
                          <a:spcPts val="0"/>
                        </a:spcAft>
                      </a:pPr>
                      <a:r>
                        <a:rPr lang="zh-CN" altLang="en-US" sz="1350" kern="100" dirty="0" smtClean="0">
                          <a:effectLst/>
                          <a:latin typeface="微软雅黑" panose="020B0503020204020204" pitchFamily="34" charset="-122"/>
                          <a:ea typeface="微软雅黑" panose="020B0503020204020204" pitchFamily="34" charset="-122"/>
                        </a:rPr>
                        <a:t>改造前</a:t>
                      </a:r>
                      <a:endParaRPr lang="en-US" altLang="zh-CN" sz="1350" kern="100" dirty="0" smtClean="0">
                        <a:effectLst/>
                        <a:latin typeface="微软雅黑" panose="020B0503020204020204" pitchFamily="34" charset="-122"/>
                        <a:ea typeface="微软雅黑" panose="020B0503020204020204" pitchFamily="34" charset="-122"/>
                      </a:endParaRPr>
                    </a:p>
                    <a:p>
                      <a:pPr algn="ctr">
                        <a:spcAft>
                          <a:spcPts val="0"/>
                        </a:spcAft>
                      </a:pPr>
                      <a:r>
                        <a:rPr lang="zh-CN" altLang="en-US" sz="1350" kern="100" dirty="0" smtClean="0">
                          <a:effectLst/>
                          <a:latin typeface="微软雅黑" panose="020B0503020204020204" pitchFamily="34" charset="-122"/>
                          <a:ea typeface="微软雅黑" panose="020B0503020204020204" pitchFamily="34" charset="-122"/>
                        </a:rPr>
                        <a:t>用水量</a:t>
                      </a:r>
                      <a:endParaRPr lang="zh-CN" sz="1350" kern="100" dirty="0">
                        <a:effectLst/>
                        <a:latin typeface="微软雅黑" panose="020B0503020204020204" pitchFamily="34" charset="-122"/>
                        <a:ea typeface="微软雅黑" panose="020B0503020204020204" pitchFamily="34" charset="-122"/>
                        <a:cs typeface="Times New Roman" panose="02020603050405020304"/>
                      </a:endParaRPr>
                    </a:p>
                  </a:txBody>
                  <a:tcPr marL="51435" marR="51435" marT="0" marB="0" anchor="ctr"/>
                </a:tc>
                <a:tc>
                  <a:txBody>
                    <a:bodyPr/>
                    <a:lstStyle/>
                    <a:p>
                      <a:pPr algn="ctr">
                        <a:spcAft>
                          <a:spcPts val="0"/>
                        </a:spcAft>
                      </a:pPr>
                      <a:r>
                        <a:rPr lang="zh-CN" sz="1350" kern="100" dirty="0">
                          <a:effectLst/>
                          <a:latin typeface="微软雅黑" panose="020B0503020204020204" pitchFamily="34" charset="-122"/>
                          <a:ea typeface="微软雅黑" panose="020B0503020204020204" pitchFamily="34" charset="-122"/>
                        </a:rPr>
                        <a:t>投资</a:t>
                      </a:r>
                      <a:endParaRPr lang="zh-CN" sz="1350" kern="100" dirty="0">
                        <a:effectLst/>
                        <a:latin typeface="微软雅黑" panose="020B0503020204020204" pitchFamily="34" charset="-122"/>
                        <a:ea typeface="微软雅黑" panose="020B0503020204020204" pitchFamily="34" charset="-122"/>
                        <a:cs typeface="Times New Roman" panose="02020603050405020304"/>
                      </a:endParaRPr>
                    </a:p>
                  </a:txBody>
                  <a:tcPr marL="51435" marR="51435" marT="0" marB="0" anchor="ctr"/>
                </a:tc>
                <a:tc>
                  <a:txBody>
                    <a:bodyPr/>
                    <a:lstStyle/>
                    <a:p>
                      <a:pPr algn="ctr">
                        <a:spcAft>
                          <a:spcPts val="0"/>
                        </a:spcAft>
                      </a:pPr>
                      <a:r>
                        <a:rPr lang="zh-CN" sz="1350" kern="100" dirty="0">
                          <a:effectLst/>
                          <a:latin typeface="微软雅黑" panose="020B0503020204020204" pitchFamily="34" charset="-122"/>
                          <a:ea typeface="微软雅黑" panose="020B0503020204020204" pitchFamily="34" charset="-122"/>
                        </a:rPr>
                        <a:t>改造后</a:t>
                      </a:r>
                      <a:endParaRPr lang="en-US" altLang="zh-CN" sz="1350" kern="100" dirty="0">
                        <a:effectLst/>
                        <a:latin typeface="微软雅黑" panose="020B0503020204020204" pitchFamily="34" charset="-122"/>
                        <a:ea typeface="微软雅黑" panose="020B0503020204020204" pitchFamily="34" charset="-122"/>
                      </a:endParaRPr>
                    </a:p>
                    <a:p>
                      <a:pPr algn="ctr">
                        <a:spcAft>
                          <a:spcPts val="0"/>
                        </a:spcAft>
                      </a:pPr>
                      <a:r>
                        <a:rPr lang="zh-CN" altLang="en-US" sz="1350" kern="100" dirty="0" smtClean="0">
                          <a:effectLst/>
                          <a:latin typeface="微软雅黑" panose="020B0503020204020204" pitchFamily="34" charset="-122"/>
                          <a:ea typeface="微软雅黑" panose="020B0503020204020204" pitchFamily="34" charset="-122"/>
                        </a:rPr>
                        <a:t>节水率</a:t>
                      </a:r>
                      <a:endParaRPr lang="zh-CN" sz="1350" kern="100" dirty="0">
                        <a:effectLst/>
                        <a:latin typeface="微软雅黑" panose="020B0503020204020204" pitchFamily="34" charset="-122"/>
                        <a:ea typeface="微软雅黑" panose="020B0503020204020204" pitchFamily="34" charset="-122"/>
                        <a:cs typeface="Times New Roman" panose="02020603050405020304"/>
                      </a:endParaRPr>
                    </a:p>
                  </a:txBody>
                  <a:tcPr marL="51435" marR="51435" marT="0" marB="0" anchor="ctr"/>
                </a:tc>
                <a:tc>
                  <a:txBody>
                    <a:bodyPr/>
                    <a:lstStyle/>
                    <a:p>
                      <a:pPr algn="ctr">
                        <a:spcAft>
                          <a:spcPts val="0"/>
                        </a:spcAft>
                      </a:pPr>
                      <a:r>
                        <a:rPr lang="zh-CN" sz="1350" kern="100" dirty="0">
                          <a:effectLst/>
                          <a:latin typeface="微软雅黑" panose="020B0503020204020204" pitchFamily="34" charset="-122"/>
                          <a:ea typeface="微软雅黑" panose="020B0503020204020204" pitchFamily="34" charset="-122"/>
                        </a:rPr>
                        <a:t>节水收益</a:t>
                      </a:r>
                      <a:endParaRPr lang="en-US" altLang="zh-CN" sz="1350" kern="100" dirty="0">
                        <a:effectLst/>
                        <a:latin typeface="微软雅黑" panose="020B0503020204020204" pitchFamily="34" charset="-122"/>
                        <a:ea typeface="微软雅黑" panose="020B0503020204020204" pitchFamily="34" charset="-122"/>
                      </a:endParaRPr>
                    </a:p>
                    <a:p>
                      <a:pPr algn="ctr">
                        <a:spcAft>
                          <a:spcPts val="0"/>
                        </a:spcAft>
                      </a:pPr>
                      <a:r>
                        <a:rPr lang="zh-CN" sz="1350" kern="100" dirty="0">
                          <a:effectLst/>
                          <a:latin typeface="微软雅黑" panose="020B0503020204020204" pitchFamily="34" charset="-122"/>
                          <a:ea typeface="微软雅黑" panose="020B0503020204020204" pitchFamily="34" charset="-122"/>
                        </a:rPr>
                        <a:t>前三年</a:t>
                      </a:r>
                      <a:endParaRPr lang="zh-CN" sz="1350" kern="100" dirty="0">
                        <a:effectLst/>
                        <a:latin typeface="微软雅黑" panose="020B0503020204020204" pitchFamily="34" charset="-122"/>
                        <a:ea typeface="微软雅黑" panose="020B0503020204020204" pitchFamily="34" charset="-122"/>
                        <a:cs typeface="Times New Roman" panose="02020603050405020304"/>
                      </a:endParaRPr>
                    </a:p>
                  </a:txBody>
                  <a:tcPr marL="51435" marR="51435" marT="0" marB="0" anchor="ctr"/>
                </a:tc>
                <a:tc>
                  <a:txBody>
                    <a:bodyPr/>
                    <a:lstStyle/>
                    <a:p>
                      <a:pPr algn="ctr">
                        <a:spcAft>
                          <a:spcPts val="0"/>
                        </a:spcAft>
                      </a:pPr>
                      <a:r>
                        <a:rPr lang="zh-CN" sz="1350" kern="100" dirty="0">
                          <a:effectLst/>
                          <a:latin typeface="微软雅黑" panose="020B0503020204020204" pitchFamily="34" charset="-122"/>
                          <a:ea typeface="微软雅黑" panose="020B0503020204020204" pitchFamily="34" charset="-122"/>
                        </a:rPr>
                        <a:t>节水收益</a:t>
                      </a:r>
                      <a:endParaRPr lang="en-US" altLang="zh-CN" sz="1350" kern="100" dirty="0">
                        <a:effectLst/>
                        <a:latin typeface="微软雅黑" panose="020B0503020204020204" pitchFamily="34" charset="-122"/>
                        <a:ea typeface="微软雅黑" panose="020B0503020204020204" pitchFamily="34" charset="-122"/>
                      </a:endParaRPr>
                    </a:p>
                    <a:p>
                      <a:pPr algn="ctr">
                        <a:spcAft>
                          <a:spcPts val="0"/>
                        </a:spcAft>
                      </a:pPr>
                      <a:r>
                        <a:rPr lang="zh-CN" sz="1350" kern="100" dirty="0">
                          <a:effectLst/>
                          <a:latin typeface="微软雅黑" panose="020B0503020204020204" pitchFamily="34" charset="-122"/>
                          <a:ea typeface="微软雅黑" panose="020B0503020204020204" pitchFamily="34" charset="-122"/>
                        </a:rPr>
                        <a:t>后三年</a:t>
                      </a:r>
                      <a:endParaRPr lang="zh-CN" sz="1350" kern="100" dirty="0">
                        <a:effectLst/>
                        <a:latin typeface="微软雅黑" panose="020B0503020204020204" pitchFamily="34" charset="-122"/>
                        <a:ea typeface="微软雅黑" panose="020B0503020204020204" pitchFamily="34" charset="-122"/>
                        <a:cs typeface="Times New Roman" panose="02020603050405020304"/>
                      </a:endParaRPr>
                    </a:p>
                  </a:txBody>
                  <a:tcPr marL="51435" marR="51435" marT="0" marB="0" anchor="ctr"/>
                </a:tc>
                <a:tc>
                  <a:txBody>
                    <a:bodyPr/>
                    <a:lstStyle/>
                    <a:p>
                      <a:pPr algn="ctr">
                        <a:spcAft>
                          <a:spcPts val="0"/>
                        </a:spcAft>
                      </a:pPr>
                      <a:r>
                        <a:rPr lang="zh-CN" sz="1350" kern="100" dirty="0">
                          <a:effectLst/>
                          <a:latin typeface="微软雅黑" panose="020B0503020204020204" pitchFamily="34" charset="-122"/>
                          <a:ea typeface="微软雅黑" panose="020B0503020204020204" pitchFamily="34" charset="-122"/>
                        </a:rPr>
                        <a:t>合同期满</a:t>
                      </a:r>
                      <a:endParaRPr lang="zh-CN" sz="1350" kern="100" dirty="0">
                        <a:effectLst/>
                        <a:latin typeface="微软雅黑" panose="020B0503020204020204" pitchFamily="34" charset="-122"/>
                        <a:ea typeface="微软雅黑" panose="020B0503020204020204" pitchFamily="34" charset="-122"/>
                        <a:cs typeface="Times New Roman" panose="02020603050405020304"/>
                      </a:endParaRPr>
                    </a:p>
                  </a:txBody>
                  <a:tcPr marL="51435" marR="51435" marT="0" marB="0" anchor="ctr"/>
                </a:tc>
              </a:tr>
              <a:tr h="1052830">
                <a:tc>
                  <a:txBody>
                    <a:bodyPr/>
                    <a:lstStyle/>
                    <a:p>
                      <a:pPr algn="ctr">
                        <a:spcAft>
                          <a:spcPts val="0"/>
                        </a:spcAft>
                      </a:pPr>
                      <a:r>
                        <a:rPr lang="zh-CN" sz="1350" kern="100" dirty="0">
                          <a:effectLst/>
                          <a:latin typeface="微软雅黑" panose="020B0503020204020204" pitchFamily="34" charset="-122"/>
                          <a:ea typeface="微软雅黑" panose="020B0503020204020204" pitchFamily="34" charset="-122"/>
                        </a:rPr>
                        <a:t>高校</a:t>
                      </a:r>
                      <a:endParaRPr lang="zh-CN" sz="1350" kern="100" dirty="0">
                        <a:effectLst/>
                        <a:latin typeface="微软雅黑" panose="020B0503020204020204" pitchFamily="34" charset="-122"/>
                        <a:ea typeface="微软雅黑" panose="020B0503020204020204" pitchFamily="34" charset="-122"/>
                        <a:cs typeface="Times New Roman" panose="02020603050405020304"/>
                      </a:endParaRPr>
                    </a:p>
                  </a:txBody>
                  <a:tcPr marL="51435" marR="51435" marT="0" marB="0" anchor="ctr"/>
                </a:tc>
                <a:tc>
                  <a:txBody>
                    <a:bodyPr/>
                    <a:lstStyle/>
                    <a:p>
                      <a:pPr algn="ctr">
                        <a:lnSpc>
                          <a:spcPct val="150000"/>
                        </a:lnSpc>
                        <a:spcAft>
                          <a:spcPts val="0"/>
                        </a:spcAft>
                      </a:pPr>
                      <a:r>
                        <a:rPr lang="en-US" altLang="zh-CN" sz="1350" b="1" kern="1200" dirty="0" smtClean="0">
                          <a:solidFill>
                            <a:srgbClr val="1F4E79"/>
                          </a:solidFill>
                          <a:latin typeface="微软雅黑" panose="020B0503020204020204" pitchFamily="34" charset="-122"/>
                          <a:ea typeface="微软雅黑" panose="020B0503020204020204" pitchFamily="34" charset="-122"/>
                          <a:cs typeface="+mn-cs"/>
                        </a:rPr>
                        <a:t>304</a:t>
                      </a:r>
                      <a:r>
                        <a:rPr lang="zh-CN" sz="1350" b="1" kern="1200" dirty="0" smtClean="0">
                          <a:solidFill>
                            <a:srgbClr val="1F4E79"/>
                          </a:solidFill>
                          <a:latin typeface="微软雅黑" panose="020B0503020204020204" pitchFamily="34" charset="-122"/>
                          <a:ea typeface="微软雅黑" panose="020B0503020204020204" pitchFamily="34" charset="-122"/>
                          <a:cs typeface="+mn-cs"/>
                        </a:rPr>
                        <a:t>万</a:t>
                      </a:r>
                      <a:r>
                        <a:rPr lang="en-US" altLang="zh-CN" sz="1350" b="1" kern="1200" dirty="0" smtClean="0">
                          <a:solidFill>
                            <a:srgbClr val="1F4E79"/>
                          </a:solidFill>
                          <a:latin typeface="微软雅黑" panose="020B0503020204020204" pitchFamily="34" charset="-122"/>
                          <a:ea typeface="微软雅黑" panose="020B0503020204020204" pitchFamily="34" charset="-122"/>
                          <a:cs typeface="+mn-cs"/>
                        </a:rPr>
                        <a:t>m</a:t>
                      </a:r>
                      <a:r>
                        <a:rPr lang="en-US" altLang="zh-CN" sz="1350" b="1" kern="1200" baseline="30000" dirty="0" smtClean="0">
                          <a:solidFill>
                            <a:srgbClr val="1F4E79"/>
                          </a:solidFill>
                          <a:latin typeface="微软雅黑" panose="020B0503020204020204" pitchFamily="34" charset="-122"/>
                          <a:ea typeface="微软雅黑" panose="020B0503020204020204" pitchFamily="34" charset="-122"/>
                          <a:cs typeface="+mn-cs"/>
                        </a:rPr>
                        <a:t>3</a:t>
                      </a:r>
                      <a:endParaRPr lang="zh-CN" sz="1350" b="1" kern="1200" baseline="30000" dirty="0">
                        <a:solidFill>
                          <a:srgbClr val="1F4E79"/>
                        </a:solidFill>
                        <a:latin typeface="微软雅黑" panose="020B0503020204020204" pitchFamily="34" charset="-122"/>
                        <a:ea typeface="微软雅黑" panose="020B0503020204020204" pitchFamily="34" charset="-122"/>
                        <a:cs typeface="+mn-cs"/>
                      </a:endParaRPr>
                    </a:p>
                  </a:txBody>
                  <a:tcPr marL="51435" marR="51435" marT="0" marB="0" anchor="ctr"/>
                </a:tc>
                <a:tc>
                  <a:txBody>
                    <a:bodyPr/>
                    <a:lstStyle/>
                    <a:p>
                      <a:pPr algn="ctr">
                        <a:spcAft>
                          <a:spcPts val="0"/>
                        </a:spcAft>
                      </a:pPr>
                      <a:r>
                        <a:rPr lang="en-US" sz="1350" b="1" kern="1200" dirty="0">
                          <a:solidFill>
                            <a:srgbClr val="1F4E79"/>
                          </a:solidFill>
                          <a:latin typeface="微软雅黑" panose="020B0503020204020204" pitchFamily="34" charset="-122"/>
                          <a:ea typeface="微软雅黑" panose="020B0503020204020204" pitchFamily="34" charset="-122"/>
                          <a:cs typeface="+mn-cs"/>
                        </a:rPr>
                        <a:t>0</a:t>
                      </a:r>
                      <a:endParaRPr lang="zh-CN" sz="1350" b="1" kern="1200" dirty="0">
                        <a:solidFill>
                          <a:srgbClr val="1F4E79"/>
                        </a:solidFill>
                        <a:latin typeface="微软雅黑" panose="020B0503020204020204" pitchFamily="34" charset="-122"/>
                        <a:ea typeface="微软雅黑" panose="020B0503020204020204" pitchFamily="34" charset="-122"/>
                        <a:cs typeface="+mn-cs"/>
                      </a:endParaRPr>
                    </a:p>
                  </a:txBody>
                  <a:tcPr marL="51435" marR="51435" marT="0" marB="0" anchor="ctr"/>
                </a:tc>
                <a:tc rowSpan="2">
                  <a:txBody>
                    <a:bodyPr/>
                    <a:lstStyle/>
                    <a:p>
                      <a:pPr algn="ctr">
                        <a:spcAft>
                          <a:spcPts val="0"/>
                        </a:spcAft>
                      </a:pPr>
                      <a:r>
                        <a:rPr lang="en-US" sz="1350" b="1" kern="1200" dirty="0" smtClean="0">
                          <a:solidFill>
                            <a:srgbClr val="1F4E79"/>
                          </a:solidFill>
                          <a:latin typeface="微软雅黑" panose="020B0503020204020204" pitchFamily="34" charset="-122"/>
                          <a:ea typeface="微软雅黑" panose="020B0503020204020204" pitchFamily="34" charset="-122"/>
                          <a:cs typeface="+mn-cs"/>
                        </a:rPr>
                        <a:t>49.6</a:t>
                      </a:r>
                      <a:r>
                        <a:rPr lang="en-US" altLang="zh-CN" sz="1350" b="1" kern="1200" dirty="0" smtClean="0">
                          <a:solidFill>
                            <a:srgbClr val="1F4E79"/>
                          </a:solidFill>
                          <a:latin typeface="微软雅黑" panose="020B0503020204020204" pitchFamily="34" charset="-122"/>
                          <a:ea typeface="微软雅黑" panose="020B0503020204020204" pitchFamily="34" charset="-122"/>
                          <a:cs typeface="+mn-cs"/>
                        </a:rPr>
                        <a:t>%</a:t>
                      </a:r>
                      <a:endParaRPr lang="zh-CN" sz="1350" b="1" kern="1200" dirty="0">
                        <a:solidFill>
                          <a:srgbClr val="1F4E79"/>
                        </a:solidFill>
                        <a:latin typeface="微软雅黑" panose="020B0503020204020204" pitchFamily="34" charset="-122"/>
                        <a:ea typeface="微软雅黑" panose="020B0503020204020204" pitchFamily="34" charset="-122"/>
                        <a:cs typeface="+mn-cs"/>
                      </a:endParaRPr>
                    </a:p>
                  </a:txBody>
                  <a:tcPr marL="51435" marR="51435" marT="0" marB="0" anchor="ctr"/>
                </a:tc>
                <a:tc rowSpan="2">
                  <a:txBody>
                    <a:bodyPr/>
                    <a:lstStyle/>
                    <a:p>
                      <a:pPr algn="ctr">
                        <a:spcAft>
                          <a:spcPts val="0"/>
                        </a:spcAft>
                      </a:pPr>
                      <a:r>
                        <a:rPr lang="zh-CN" sz="1350" b="1" kern="1200" dirty="0" smtClean="0">
                          <a:solidFill>
                            <a:srgbClr val="1F4E79"/>
                          </a:solidFill>
                          <a:latin typeface="微软雅黑" panose="020B0503020204020204" pitchFamily="34" charset="-122"/>
                          <a:ea typeface="微软雅黑" panose="020B0503020204020204" pitchFamily="34" charset="-122"/>
                          <a:cs typeface="+mn-cs"/>
                        </a:rPr>
                        <a:t>节水收益全部</a:t>
                      </a:r>
                      <a:r>
                        <a:rPr lang="zh-CN" sz="1350" b="1" kern="1200" dirty="0">
                          <a:solidFill>
                            <a:srgbClr val="1F4E79"/>
                          </a:solidFill>
                          <a:latin typeface="微软雅黑" panose="020B0503020204020204" pitchFamily="34" charset="-122"/>
                          <a:ea typeface="微软雅黑" panose="020B0503020204020204" pitchFamily="34" charset="-122"/>
                          <a:cs typeface="+mn-cs"/>
                        </a:rPr>
                        <a:t>归节水服务企业</a:t>
                      </a:r>
                      <a:endParaRPr lang="zh-CN" sz="1350" b="1" kern="1200" dirty="0">
                        <a:solidFill>
                          <a:srgbClr val="FF0000"/>
                        </a:solidFill>
                        <a:latin typeface="微软雅黑" panose="020B0503020204020204" pitchFamily="34" charset="-122"/>
                        <a:ea typeface="微软雅黑" panose="020B0503020204020204" pitchFamily="34" charset="-122"/>
                        <a:cs typeface="+mn-cs"/>
                      </a:endParaRPr>
                    </a:p>
                  </a:txBody>
                  <a:tcPr marL="51435" marR="51435" marT="0" marB="0" anchor="ctr"/>
                </a:tc>
                <a:tc rowSpan="2">
                  <a:txBody>
                    <a:bodyPr/>
                    <a:lstStyle/>
                    <a:p>
                      <a:pPr algn="ctr">
                        <a:spcAft>
                          <a:spcPts val="0"/>
                        </a:spcAft>
                      </a:pPr>
                      <a:r>
                        <a:rPr lang="zh-CN" altLang="en-US" sz="1350" b="1" kern="1200" dirty="0" smtClean="0">
                          <a:solidFill>
                            <a:srgbClr val="1F4E79"/>
                          </a:solidFill>
                          <a:latin typeface="微软雅黑" panose="020B0503020204020204" pitchFamily="34" charset="-122"/>
                          <a:ea typeface="微软雅黑" panose="020B0503020204020204" pitchFamily="34" charset="-122"/>
                          <a:cs typeface="+mn-cs"/>
                        </a:rPr>
                        <a:t>由节水公司与学校按照节水收益</a:t>
                      </a:r>
                      <a:r>
                        <a:rPr lang="en-US" altLang="zh-CN" sz="1350" b="1" kern="1200" dirty="0" smtClean="0">
                          <a:solidFill>
                            <a:srgbClr val="1F4E79"/>
                          </a:solidFill>
                          <a:latin typeface="微软雅黑" panose="020B0503020204020204" pitchFamily="34" charset="-122"/>
                          <a:ea typeface="微软雅黑" panose="020B0503020204020204" pitchFamily="34" charset="-122"/>
                          <a:cs typeface="+mn-cs"/>
                        </a:rPr>
                        <a:t>80%</a:t>
                      </a:r>
                      <a:r>
                        <a:rPr lang="zh-CN" altLang="en-US" sz="1350" b="1" kern="1200" dirty="0" smtClean="0">
                          <a:solidFill>
                            <a:srgbClr val="1F4E79"/>
                          </a:solidFill>
                          <a:latin typeface="微软雅黑" panose="020B0503020204020204" pitchFamily="34" charset="-122"/>
                          <a:ea typeface="微软雅黑" panose="020B0503020204020204" pitchFamily="34" charset="-122"/>
                          <a:cs typeface="+mn-cs"/>
                        </a:rPr>
                        <a:t>、</a:t>
                      </a:r>
                      <a:r>
                        <a:rPr lang="en-US" altLang="zh-CN" sz="1350" b="1" kern="1200" dirty="0" smtClean="0">
                          <a:solidFill>
                            <a:srgbClr val="1F4E79"/>
                          </a:solidFill>
                          <a:latin typeface="微软雅黑" panose="020B0503020204020204" pitchFamily="34" charset="-122"/>
                          <a:ea typeface="微软雅黑" panose="020B0503020204020204" pitchFamily="34" charset="-122"/>
                          <a:cs typeface="+mn-cs"/>
                        </a:rPr>
                        <a:t>70%</a:t>
                      </a:r>
                      <a:r>
                        <a:rPr lang="zh-CN" altLang="en-US" sz="1350" b="1" kern="1200" dirty="0" smtClean="0">
                          <a:solidFill>
                            <a:srgbClr val="1F4E79"/>
                          </a:solidFill>
                          <a:latin typeface="微软雅黑" panose="020B0503020204020204" pitchFamily="34" charset="-122"/>
                          <a:ea typeface="微软雅黑" panose="020B0503020204020204" pitchFamily="34" charset="-122"/>
                          <a:cs typeface="+mn-cs"/>
                        </a:rPr>
                        <a:t>和</a:t>
                      </a:r>
                      <a:r>
                        <a:rPr lang="en-US" altLang="zh-CN" sz="1350" b="1" kern="1200" dirty="0" smtClean="0">
                          <a:solidFill>
                            <a:srgbClr val="1F4E79"/>
                          </a:solidFill>
                          <a:latin typeface="微软雅黑" panose="020B0503020204020204" pitchFamily="34" charset="-122"/>
                          <a:ea typeface="微软雅黑" panose="020B0503020204020204" pitchFamily="34" charset="-122"/>
                          <a:cs typeface="+mn-cs"/>
                        </a:rPr>
                        <a:t>50%</a:t>
                      </a:r>
                      <a:r>
                        <a:rPr lang="zh-CN" altLang="en-US" sz="1350" b="1" kern="1200" dirty="0" smtClean="0">
                          <a:solidFill>
                            <a:srgbClr val="1F4E79"/>
                          </a:solidFill>
                          <a:latin typeface="微软雅黑" panose="020B0503020204020204" pitchFamily="34" charset="-122"/>
                          <a:ea typeface="微软雅黑" panose="020B0503020204020204" pitchFamily="34" charset="-122"/>
                          <a:cs typeface="+mn-cs"/>
                        </a:rPr>
                        <a:t>分享</a:t>
                      </a:r>
                      <a:endParaRPr lang="zh-CN" sz="1350" b="1" kern="1200" dirty="0">
                        <a:solidFill>
                          <a:srgbClr val="FF0000"/>
                        </a:solidFill>
                        <a:latin typeface="微软雅黑" panose="020B0503020204020204" pitchFamily="34" charset="-122"/>
                        <a:ea typeface="微软雅黑" panose="020B0503020204020204" pitchFamily="34" charset="-122"/>
                        <a:cs typeface="+mn-cs"/>
                      </a:endParaRPr>
                    </a:p>
                  </a:txBody>
                  <a:tcPr marL="51435" marR="51435" marT="0" marB="0" anchor="ctr"/>
                </a:tc>
                <a:tc rowSpan="2">
                  <a:txBody>
                    <a:bodyPr/>
                    <a:lstStyle/>
                    <a:p>
                      <a:pPr algn="ctr">
                        <a:spcAft>
                          <a:spcPts val="0"/>
                        </a:spcAft>
                      </a:pPr>
                      <a:r>
                        <a:rPr lang="zh-CN" sz="1350" b="1" kern="1200" dirty="0">
                          <a:solidFill>
                            <a:srgbClr val="1F4E79"/>
                          </a:solidFill>
                          <a:latin typeface="微软雅黑" panose="020B0503020204020204" pitchFamily="34" charset="-122"/>
                          <a:ea typeface="微软雅黑" panose="020B0503020204020204" pitchFamily="34" charset="-122"/>
                          <a:cs typeface="+mn-cs"/>
                        </a:rPr>
                        <a:t>项目移交学校</a:t>
                      </a:r>
                      <a:r>
                        <a:rPr lang="en-US" sz="1350" b="1" kern="1200" dirty="0">
                          <a:solidFill>
                            <a:srgbClr val="1F4E79"/>
                          </a:solidFill>
                          <a:latin typeface="微软雅黑" panose="020B0503020204020204" pitchFamily="34" charset="-122"/>
                          <a:ea typeface="微软雅黑" panose="020B0503020204020204" pitchFamily="34" charset="-122"/>
                          <a:cs typeface="+mn-cs"/>
                        </a:rPr>
                        <a:t>,</a:t>
                      </a:r>
                      <a:r>
                        <a:rPr lang="zh-CN" sz="1350" b="1" kern="1200" dirty="0">
                          <a:solidFill>
                            <a:srgbClr val="1F4E79"/>
                          </a:solidFill>
                          <a:latin typeface="微软雅黑" panose="020B0503020204020204" pitchFamily="34" charset="-122"/>
                          <a:ea typeface="微软雅黑" panose="020B0503020204020204" pitchFamily="34" charset="-122"/>
                          <a:cs typeface="+mn-cs"/>
                        </a:rPr>
                        <a:t>学校享受全部节水效益</a:t>
                      </a:r>
                      <a:endParaRPr lang="zh-CN" sz="1350" b="1" kern="1200" dirty="0">
                        <a:solidFill>
                          <a:srgbClr val="1F4E79"/>
                        </a:solidFill>
                        <a:latin typeface="微软雅黑" panose="020B0503020204020204" pitchFamily="34" charset="-122"/>
                        <a:ea typeface="微软雅黑" panose="020B0503020204020204" pitchFamily="34" charset="-122"/>
                        <a:cs typeface="+mn-cs"/>
                      </a:endParaRPr>
                    </a:p>
                  </a:txBody>
                  <a:tcPr marL="51435" marR="51435" marT="0" marB="0" anchor="ctr"/>
                </a:tc>
              </a:tr>
              <a:tr h="1120775">
                <a:tc>
                  <a:txBody>
                    <a:bodyPr/>
                    <a:lstStyle/>
                    <a:p>
                      <a:pPr algn="ctr">
                        <a:spcAft>
                          <a:spcPts val="0"/>
                        </a:spcAft>
                      </a:pPr>
                      <a:r>
                        <a:rPr lang="zh-CN" sz="1350" kern="100" dirty="0">
                          <a:effectLst/>
                          <a:latin typeface="微软雅黑" panose="020B0503020204020204" pitchFamily="34" charset="-122"/>
                          <a:ea typeface="微软雅黑" panose="020B0503020204020204" pitchFamily="34" charset="-122"/>
                        </a:rPr>
                        <a:t>节水服务企业</a:t>
                      </a:r>
                      <a:endParaRPr lang="zh-CN" sz="1350" kern="100" dirty="0">
                        <a:effectLst/>
                        <a:latin typeface="微软雅黑" panose="020B0503020204020204" pitchFamily="34" charset="-122"/>
                        <a:ea typeface="微软雅黑" panose="020B0503020204020204" pitchFamily="34" charset="-122"/>
                        <a:cs typeface="Times New Roman" panose="02020603050405020304"/>
                      </a:endParaRPr>
                    </a:p>
                  </a:txBody>
                  <a:tcPr marL="51435" marR="51435" marT="0" marB="0" anchor="ctr"/>
                </a:tc>
                <a:tc>
                  <a:txBody>
                    <a:bodyPr/>
                    <a:lstStyle/>
                    <a:p>
                      <a:pPr algn="ctr">
                        <a:spcAft>
                          <a:spcPts val="0"/>
                        </a:spcAft>
                      </a:pPr>
                      <a:r>
                        <a:rPr lang="en-US" sz="1350" b="1" kern="1200" dirty="0">
                          <a:solidFill>
                            <a:srgbClr val="1F4E79"/>
                          </a:solidFill>
                          <a:latin typeface="微软雅黑" panose="020B0503020204020204" pitchFamily="34" charset="-122"/>
                          <a:ea typeface="微软雅黑" panose="020B0503020204020204" pitchFamily="34" charset="-122"/>
                          <a:cs typeface="+mn-cs"/>
                        </a:rPr>
                        <a:t>0</a:t>
                      </a:r>
                      <a:endParaRPr lang="zh-CN" sz="1350" b="1" kern="1200" dirty="0">
                        <a:solidFill>
                          <a:srgbClr val="1F4E79"/>
                        </a:solidFill>
                        <a:latin typeface="微软雅黑" panose="020B0503020204020204" pitchFamily="34" charset="-122"/>
                        <a:ea typeface="微软雅黑" panose="020B0503020204020204" pitchFamily="34" charset="-122"/>
                        <a:cs typeface="+mn-cs"/>
                      </a:endParaRPr>
                    </a:p>
                  </a:txBody>
                  <a:tcPr marL="51435" marR="51435" marT="0" marB="0" anchor="ctr"/>
                </a:tc>
                <a:tc>
                  <a:txBody>
                    <a:bodyPr/>
                    <a:lstStyle/>
                    <a:p>
                      <a:pPr algn="ctr">
                        <a:spcAft>
                          <a:spcPts val="0"/>
                        </a:spcAft>
                      </a:pPr>
                      <a:r>
                        <a:rPr lang="en-US" altLang="zh-CN" sz="1350" b="1" kern="1200" dirty="0" smtClean="0">
                          <a:solidFill>
                            <a:srgbClr val="FF0000"/>
                          </a:solidFill>
                          <a:latin typeface="微软雅黑" panose="020B0503020204020204" pitchFamily="34" charset="-122"/>
                          <a:ea typeface="微软雅黑" panose="020B0503020204020204" pitchFamily="34" charset="-122"/>
                          <a:cs typeface="+mn-cs"/>
                        </a:rPr>
                        <a:t>958</a:t>
                      </a:r>
                      <a:r>
                        <a:rPr lang="zh-CN" sz="1350" b="1" kern="1200" dirty="0" smtClean="0">
                          <a:solidFill>
                            <a:srgbClr val="FF0000"/>
                          </a:solidFill>
                          <a:latin typeface="微软雅黑" panose="020B0503020204020204" pitchFamily="34" charset="-122"/>
                          <a:ea typeface="微软雅黑" panose="020B0503020204020204" pitchFamily="34" charset="-122"/>
                          <a:cs typeface="+mn-cs"/>
                        </a:rPr>
                        <a:t>万</a:t>
                      </a:r>
                      <a:r>
                        <a:rPr lang="zh-CN" altLang="en-US" sz="1350" b="1" kern="1200" dirty="0" smtClean="0">
                          <a:solidFill>
                            <a:srgbClr val="FF0000"/>
                          </a:solidFill>
                          <a:latin typeface="微软雅黑" panose="020B0503020204020204" pitchFamily="34" charset="-122"/>
                          <a:ea typeface="微软雅黑" panose="020B0503020204020204" pitchFamily="34" charset="-122"/>
                          <a:cs typeface="+mn-cs"/>
                        </a:rPr>
                        <a:t>元</a:t>
                      </a:r>
                      <a:endParaRPr lang="zh-CN" sz="1350" b="1" kern="1200" dirty="0">
                        <a:solidFill>
                          <a:srgbClr val="FF0000"/>
                        </a:solidFill>
                        <a:latin typeface="微软雅黑" panose="020B0503020204020204" pitchFamily="34" charset="-122"/>
                        <a:ea typeface="微软雅黑" panose="020B0503020204020204" pitchFamily="34" charset="-122"/>
                        <a:cs typeface="+mn-cs"/>
                      </a:endParaRPr>
                    </a:p>
                  </a:txBody>
                  <a:tcPr marL="51435" marR="51435" marT="0" marB="0" anchor="ctr"/>
                </a:tc>
                <a:tc vMerge="1">
                  <a:tcPr marL="68580" marR="68580" marT="0" marB="0" anchor="ctr"/>
                </a:tc>
                <a:tc vMerge="1">
                  <a:tcPr/>
                </a:tc>
                <a:tc vMerge="1">
                  <a:tcPr/>
                </a:tc>
                <a:tc vMerge="1">
                  <a:tcPr/>
                </a:tc>
              </a:tr>
            </a:tbl>
          </a:graphicData>
        </a:graphic>
      </p:graphicFrame>
      <p:sp>
        <p:nvSpPr>
          <p:cNvPr id="23" name="文本框 42"/>
          <p:cNvSpPr txBox="1">
            <a:spLocks noChangeArrowheads="1"/>
          </p:cNvSpPr>
          <p:nvPr/>
        </p:nvSpPr>
        <p:spPr bwMode="auto">
          <a:xfrm>
            <a:off x="1987711" y="2097622"/>
            <a:ext cx="6084094"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Wingdings" panose="05000000000000000000" pitchFamily="2" charset="2"/>
              <a:buChar char="u"/>
            </a:pPr>
            <a:r>
              <a:rPr lang="zh-CN" altLang="en-US" sz="1500" b="1" dirty="0">
                <a:latin typeface="微软雅黑" panose="020B0503020204020204" pitchFamily="34" charset="-122"/>
                <a:ea typeface="微软雅黑" panose="020B0503020204020204" pitchFamily="34" charset="-122"/>
              </a:rPr>
              <a:t>节水效益分享型典型案例</a:t>
            </a:r>
            <a:r>
              <a:rPr lang="en-US" altLang="zh-CN" sz="1500" b="1" dirty="0">
                <a:latin typeface="微软雅黑" panose="020B0503020204020204" pitchFamily="34" charset="-122"/>
                <a:ea typeface="微软雅黑" panose="020B0503020204020204" pitchFamily="34" charset="-122"/>
              </a:rPr>
              <a:t>——</a:t>
            </a:r>
            <a:r>
              <a:rPr lang="zh-CN" altLang="en-US" sz="1500" b="1" dirty="0">
                <a:latin typeface="微软雅黑" panose="020B0503020204020204" pitchFamily="34" charset="-122"/>
                <a:ea typeface="微软雅黑" panose="020B0503020204020204" pitchFamily="34" charset="-122"/>
              </a:rPr>
              <a:t>河北工程大学合同节水项目</a:t>
            </a:r>
            <a:endParaRPr lang="zh-CN" altLang="en-US" sz="1500" b="1" dirty="0">
              <a:latin typeface="微软雅黑" panose="020B0503020204020204" pitchFamily="34" charset="-122"/>
              <a:ea typeface="微软雅黑" panose="020B0503020204020204" pitchFamily="34" charset="-122"/>
            </a:endParaRPr>
          </a:p>
          <a:p>
            <a:pPr marL="0" indent="0"/>
            <a:endParaRPr lang="zh-CN" altLang="en-US" sz="15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9"/>
          <p:cNvGrpSpPr/>
          <p:nvPr/>
        </p:nvGrpSpPr>
        <p:grpSpPr bwMode="auto">
          <a:xfrm>
            <a:off x="328126" y="1019175"/>
            <a:ext cx="8486558" cy="619125"/>
            <a:chOff x="-1085903" y="215899"/>
            <a:chExt cx="11314732" cy="825500"/>
          </a:xfrm>
        </p:grpSpPr>
        <p:grpSp>
          <p:nvGrpSpPr>
            <p:cNvPr id="3" name="组 10"/>
            <p:cNvGrpSpPr/>
            <p:nvPr/>
          </p:nvGrpSpPr>
          <p:grpSpPr bwMode="auto">
            <a:xfrm>
              <a:off x="-1085903" y="215899"/>
              <a:ext cx="10966905" cy="825500"/>
              <a:chOff x="-433516" y="2806700"/>
              <a:chExt cx="12991561" cy="977900"/>
            </a:xfrm>
          </p:grpSpPr>
          <p:grpSp>
            <p:nvGrpSpPr>
              <p:cNvPr id="5" name="组 12"/>
              <p:cNvGrpSpPr/>
              <p:nvPr/>
            </p:nvGrpSpPr>
            <p:grpSpPr bwMode="auto">
              <a:xfrm>
                <a:off x="-433516" y="2806700"/>
                <a:ext cx="12991561" cy="977900"/>
                <a:chOff x="137984" y="1689100"/>
                <a:chExt cx="12991561" cy="977900"/>
              </a:xfrm>
            </p:grpSpPr>
            <p:grpSp>
              <p:nvGrpSpPr>
                <p:cNvPr id="7" name="组 14"/>
                <p:cNvGrpSpPr/>
                <p:nvPr/>
              </p:nvGrpSpPr>
              <p:grpSpPr bwMode="auto">
                <a:xfrm>
                  <a:off x="137984" y="1689100"/>
                  <a:ext cx="12991561" cy="977900"/>
                  <a:chOff x="137984" y="1689100"/>
                  <a:chExt cx="12991561" cy="977900"/>
                </a:xfrm>
              </p:grpSpPr>
              <p:sp>
                <p:nvSpPr>
                  <p:cNvPr id="9"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0"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1" name="椭圆 10"/>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8"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02</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6"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理论框架</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4"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文本框 19"/>
          <p:cNvSpPr txBox="1"/>
          <p:nvPr/>
        </p:nvSpPr>
        <p:spPr>
          <a:xfrm>
            <a:off x="-18557" y="1708747"/>
            <a:ext cx="8642505" cy="471805"/>
          </a:xfrm>
          <a:prstGeom prst="rect">
            <a:avLst/>
          </a:prstGeom>
          <a:noFill/>
        </p:spPr>
        <p:txBody>
          <a:bodyPr wrap="square" rtlCol="0">
            <a:spAutoFit/>
          </a:bodyPr>
          <a:lstStyle/>
          <a:p>
            <a:pPr algn="just">
              <a:lnSpc>
                <a:spcPct val="150000"/>
              </a:lnSpc>
            </a:pP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         </a:t>
            </a:r>
            <a:r>
              <a:rPr lang="en-US" altLang="zh-CN" sz="1650" b="1" dirty="0">
                <a:latin typeface="微软雅黑" panose="020B0503020204020204" pitchFamily="34" charset="-122"/>
                <a:ea typeface="微软雅黑" panose="020B0503020204020204" pitchFamily="34" charset="-122"/>
                <a:sym typeface="Arial" panose="020B0604020202020204" pitchFamily="34" charset="0"/>
              </a:rPr>
              <a:t>3</a:t>
            </a: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、合同节水典型模式</a:t>
            </a: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文本框 42"/>
          <p:cNvSpPr txBox="1">
            <a:spLocks noChangeArrowheads="1"/>
          </p:cNvSpPr>
          <p:nvPr/>
        </p:nvSpPr>
        <p:spPr bwMode="auto">
          <a:xfrm>
            <a:off x="1649750" y="2705055"/>
            <a:ext cx="6084094" cy="344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buFont typeface="Wingdings" panose="05000000000000000000" pitchFamily="2" charset="2"/>
              <a:buChar char="u"/>
            </a:pPr>
            <a:r>
              <a:rPr lang="zh-CN" altLang="en-US" sz="1650" b="1" dirty="0">
                <a:latin typeface="微软雅黑" panose="020B0503020204020204" pitchFamily="34" charset="-122"/>
                <a:ea typeface="微软雅黑" panose="020B0503020204020204" pitchFamily="34" charset="-122"/>
              </a:rPr>
              <a:t>节水效果保证型典型案例</a:t>
            </a:r>
            <a:r>
              <a:rPr lang="en-US" altLang="zh-CN" sz="1650" b="1" dirty="0" smtClean="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天津护仓河水环境治理项目</a:t>
            </a:r>
            <a:endParaRPr lang="zh-CN" altLang="en-US" sz="1650" b="1" dirty="0">
              <a:latin typeface="微软雅黑" panose="020B0503020204020204" pitchFamily="34" charset="-122"/>
              <a:ea typeface="微软雅黑" panose="020B0503020204020204" pitchFamily="34" charset="-122"/>
            </a:endParaRPr>
          </a:p>
        </p:txBody>
      </p:sp>
      <p:sp>
        <p:nvSpPr>
          <p:cNvPr id="15" name="矩形 14"/>
          <p:cNvSpPr/>
          <p:nvPr/>
        </p:nvSpPr>
        <p:spPr>
          <a:xfrm>
            <a:off x="742950" y="3220115"/>
            <a:ext cx="7631724" cy="1233805"/>
          </a:xfrm>
          <a:prstGeom prst="rect">
            <a:avLst/>
          </a:prstGeom>
        </p:spPr>
        <p:txBody>
          <a:bodyPr wrap="square">
            <a:spAutoFit/>
          </a:bodyPr>
          <a:lstStyle/>
          <a:p>
            <a:pPr lvl="0" indent="457200">
              <a:lnSpc>
                <a:spcPct val="150000"/>
              </a:lnSpc>
              <a:defRPr/>
            </a:pPr>
            <a:r>
              <a:rPr lang="zh-CN" altLang="en-US" sz="1650" b="1" dirty="0" smtClean="0">
                <a:latin typeface="微软雅黑" panose="020B0503020204020204" pitchFamily="34" charset="-122"/>
                <a:ea typeface="微软雅黑" panose="020B0503020204020204" pitchFamily="34" charset="-122"/>
              </a:rPr>
              <a:t>项目</a:t>
            </a:r>
            <a:r>
              <a:rPr lang="zh-CN" altLang="en-US" sz="1650" b="1" dirty="0">
                <a:latin typeface="微软雅黑" panose="020B0503020204020204" pitchFamily="34" charset="-122"/>
                <a:ea typeface="微软雅黑" panose="020B0503020204020204" pitchFamily="34" charset="-122"/>
              </a:rPr>
              <a:t>投资</a:t>
            </a:r>
            <a:r>
              <a:rPr lang="en-US" altLang="zh-CN" sz="1650" b="1" dirty="0">
                <a:latin typeface="微软雅黑" panose="020B0503020204020204" pitchFamily="34" charset="-122"/>
                <a:ea typeface="微软雅黑" panose="020B0503020204020204" pitchFamily="34" charset="-122"/>
              </a:rPr>
              <a:t>1543</a:t>
            </a:r>
            <a:r>
              <a:rPr lang="zh-CN" altLang="en-US" sz="1650" b="1" dirty="0">
                <a:latin typeface="微软雅黑" panose="020B0503020204020204" pitchFamily="34" charset="-122"/>
                <a:ea typeface="微软雅黑" panose="020B0503020204020204" pitchFamily="34" charset="-122"/>
              </a:rPr>
              <a:t>万元，合同期限</a:t>
            </a:r>
            <a:r>
              <a:rPr lang="en-US" altLang="zh-CN" sz="1650" b="1" dirty="0">
                <a:latin typeface="微软雅黑" panose="020B0503020204020204" pitchFamily="34" charset="-122"/>
                <a:ea typeface="微软雅黑" panose="020B0503020204020204" pitchFamily="34" charset="-122"/>
              </a:rPr>
              <a:t>4</a:t>
            </a:r>
            <a:r>
              <a:rPr lang="zh-CN" altLang="en-US" sz="1650" b="1" dirty="0">
                <a:latin typeface="微软雅黑" panose="020B0503020204020204" pitchFamily="34" charset="-122"/>
                <a:ea typeface="微软雅黑" panose="020B0503020204020204" pitchFamily="34" charset="-122"/>
              </a:rPr>
              <a:t>年。采用效果保证型合同节水管理模式，并与政府购买服务模式相结合，节水服务企业先期投入治理、达效付费、长效运行。项目治理期为</a:t>
            </a:r>
            <a:r>
              <a:rPr lang="en-US" altLang="zh-CN" sz="1650" b="1" dirty="0">
                <a:latin typeface="微软雅黑" panose="020B0503020204020204" pitchFamily="34" charset="-122"/>
                <a:ea typeface="微软雅黑" panose="020B0503020204020204" pitchFamily="34" charset="-122"/>
              </a:rPr>
              <a:t>2015</a:t>
            </a:r>
            <a:r>
              <a:rPr lang="zh-CN" altLang="en-US" sz="1650" b="1" dirty="0">
                <a:latin typeface="微软雅黑" panose="020B0503020204020204" pitchFamily="34" charset="-122"/>
                <a:ea typeface="微软雅黑" panose="020B0503020204020204" pitchFamily="34" charset="-122"/>
              </a:rPr>
              <a:t>年</a:t>
            </a:r>
            <a:r>
              <a:rPr lang="en-US" altLang="zh-CN" sz="1650" b="1" dirty="0">
                <a:latin typeface="微软雅黑" panose="020B0503020204020204" pitchFamily="34" charset="-122"/>
                <a:ea typeface="微软雅黑" panose="020B0503020204020204" pitchFamily="34" charset="-122"/>
              </a:rPr>
              <a:t>11</a:t>
            </a:r>
            <a:r>
              <a:rPr lang="zh-CN" altLang="en-US" sz="1650" b="1" dirty="0">
                <a:latin typeface="微软雅黑" panose="020B0503020204020204" pitchFamily="34" charset="-122"/>
                <a:ea typeface="微软雅黑" panose="020B0503020204020204" pitchFamily="34" charset="-122"/>
              </a:rPr>
              <a:t>月至</a:t>
            </a:r>
            <a:r>
              <a:rPr lang="en-US" altLang="zh-CN" sz="1650" b="1" dirty="0">
                <a:latin typeface="微软雅黑" panose="020B0503020204020204" pitchFamily="34" charset="-122"/>
                <a:ea typeface="微软雅黑" panose="020B0503020204020204" pitchFamily="34" charset="-122"/>
              </a:rPr>
              <a:t>2016</a:t>
            </a:r>
            <a:r>
              <a:rPr lang="zh-CN" altLang="en-US" sz="1650" b="1" dirty="0">
                <a:latin typeface="微软雅黑" panose="020B0503020204020204" pitchFamily="34" charset="-122"/>
                <a:ea typeface="微软雅黑" panose="020B0503020204020204" pitchFamily="34" charset="-122"/>
              </a:rPr>
              <a:t>年</a:t>
            </a:r>
            <a:r>
              <a:rPr lang="en-US" altLang="zh-CN" sz="1650" b="1" dirty="0">
                <a:latin typeface="微软雅黑" panose="020B0503020204020204" pitchFamily="34" charset="-122"/>
                <a:ea typeface="微软雅黑" panose="020B0503020204020204" pitchFamily="34" charset="-122"/>
              </a:rPr>
              <a:t>4</a:t>
            </a:r>
            <a:r>
              <a:rPr lang="zh-CN" altLang="en-US" sz="1650" b="1" dirty="0">
                <a:latin typeface="微软雅黑" panose="020B0503020204020204" pitchFamily="34" charset="-122"/>
                <a:ea typeface="微软雅黑" panose="020B0503020204020204" pitchFamily="34" charset="-122"/>
              </a:rPr>
              <a:t>月，</a:t>
            </a:r>
            <a:r>
              <a:rPr lang="en-US" altLang="zh-CN" sz="1650" b="1" dirty="0">
                <a:latin typeface="微软雅黑" panose="020B0503020204020204" pitchFamily="34" charset="-122"/>
                <a:ea typeface="微软雅黑" panose="020B0503020204020204" pitchFamily="34" charset="-122"/>
              </a:rPr>
              <a:t>2016</a:t>
            </a:r>
            <a:r>
              <a:rPr lang="zh-CN" altLang="en-US" sz="1650" b="1" dirty="0">
                <a:latin typeface="微软雅黑" panose="020B0503020204020204" pitchFamily="34" charset="-122"/>
                <a:ea typeface="微软雅黑" panose="020B0503020204020204" pitchFamily="34" charset="-122"/>
              </a:rPr>
              <a:t>年</a:t>
            </a:r>
            <a:r>
              <a:rPr lang="en-US" altLang="zh-CN" sz="1650" b="1" dirty="0">
                <a:latin typeface="微软雅黑" panose="020B0503020204020204" pitchFamily="34" charset="-122"/>
                <a:ea typeface="微软雅黑" panose="020B0503020204020204" pitchFamily="34" charset="-122"/>
              </a:rPr>
              <a:t>5</a:t>
            </a:r>
            <a:r>
              <a:rPr lang="zh-CN" altLang="en-US" sz="1650" b="1" dirty="0">
                <a:latin typeface="微软雅黑" panose="020B0503020204020204" pitchFamily="34" charset="-122"/>
                <a:ea typeface="微软雅黑" panose="020B0503020204020204" pitchFamily="34" charset="-122"/>
              </a:rPr>
              <a:t>月考核达标后，进入维护期。</a:t>
            </a:r>
            <a:endParaRPr lang="zh-CN" altLang="en-US" sz="165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9"/>
          <p:cNvGrpSpPr/>
          <p:nvPr/>
        </p:nvGrpSpPr>
        <p:grpSpPr bwMode="auto">
          <a:xfrm>
            <a:off x="328126" y="1019175"/>
            <a:ext cx="8486558" cy="619125"/>
            <a:chOff x="-1085903" y="215899"/>
            <a:chExt cx="11314732" cy="825500"/>
          </a:xfrm>
        </p:grpSpPr>
        <p:grpSp>
          <p:nvGrpSpPr>
            <p:cNvPr id="3" name="组 10"/>
            <p:cNvGrpSpPr/>
            <p:nvPr/>
          </p:nvGrpSpPr>
          <p:grpSpPr bwMode="auto">
            <a:xfrm>
              <a:off x="-1085903" y="215899"/>
              <a:ext cx="10966905" cy="825500"/>
              <a:chOff x="-433516" y="2806700"/>
              <a:chExt cx="12991561" cy="977900"/>
            </a:xfrm>
          </p:grpSpPr>
          <p:grpSp>
            <p:nvGrpSpPr>
              <p:cNvPr id="5" name="组 12"/>
              <p:cNvGrpSpPr/>
              <p:nvPr/>
            </p:nvGrpSpPr>
            <p:grpSpPr bwMode="auto">
              <a:xfrm>
                <a:off x="-433516" y="2806700"/>
                <a:ext cx="12991561" cy="977900"/>
                <a:chOff x="137984" y="1689100"/>
                <a:chExt cx="12991561" cy="977900"/>
              </a:xfrm>
            </p:grpSpPr>
            <p:grpSp>
              <p:nvGrpSpPr>
                <p:cNvPr id="7" name="组 14"/>
                <p:cNvGrpSpPr/>
                <p:nvPr/>
              </p:nvGrpSpPr>
              <p:grpSpPr bwMode="auto">
                <a:xfrm>
                  <a:off x="137984" y="1689100"/>
                  <a:ext cx="12991561" cy="977900"/>
                  <a:chOff x="137984" y="1689100"/>
                  <a:chExt cx="12991561" cy="977900"/>
                </a:xfrm>
              </p:grpSpPr>
              <p:sp>
                <p:nvSpPr>
                  <p:cNvPr id="9"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0"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1" name="椭圆 10"/>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8"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02</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6"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理论框架</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4"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文本框 19"/>
          <p:cNvSpPr txBox="1"/>
          <p:nvPr/>
        </p:nvSpPr>
        <p:spPr>
          <a:xfrm>
            <a:off x="-18557" y="1708747"/>
            <a:ext cx="8642505" cy="471805"/>
          </a:xfrm>
          <a:prstGeom prst="rect">
            <a:avLst/>
          </a:prstGeom>
          <a:noFill/>
        </p:spPr>
        <p:txBody>
          <a:bodyPr wrap="square" rtlCol="0">
            <a:spAutoFit/>
          </a:bodyPr>
          <a:lstStyle/>
          <a:p>
            <a:pPr algn="just">
              <a:lnSpc>
                <a:spcPct val="150000"/>
              </a:lnSpc>
            </a:pP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         </a:t>
            </a:r>
            <a:r>
              <a:rPr lang="en-US" altLang="zh-CN" sz="1650" b="1" dirty="0">
                <a:latin typeface="微软雅黑" panose="020B0503020204020204" pitchFamily="34" charset="-122"/>
                <a:ea typeface="微软雅黑" panose="020B0503020204020204" pitchFamily="34" charset="-122"/>
                <a:sym typeface="Arial" panose="020B0604020202020204" pitchFamily="34" charset="0"/>
              </a:rPr>
              <a:t>3</a:t>
            </a: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、合同节水典型模式</a:t>
            </a: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文本框 42"/>
          <p:cNvSpPr txBox="1">
            <a:spLocks noChangeArrowheads="1"/>
          </p:cNvSpPr>
          <p:nvPr/>
        </p:nvSpPr>
        <p:spPr bwMode="auto">
          <a:xfrm>
            <a:off x="1079749" y="2644223"/>
            <a:ext cx="7224095" cy="852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buFont typeface="Wingdings" panose="05000000000000000000" pitchFamily="2" charset="2"/>
              <a:buChar char="u"/>
            </a:pPr>
            <a:r>
              <a:rPr lang="zh-CN" altLang="en-US" sz="1650" b="1" dirty="0">
                <a:latin typeface="微软雅黑" panose="020B0503020204020204" pitchFamily="34" charset="-122"/>
                <a:ea typeface="微软雅黑" panose="020B0503020204020204" pitchFamily="34" charset="-122"/>
              </a:rPr>
              <a:t>用水费用托管型典型案例</a:t>
            </a:r>
            <a:r>
              <a:rPr lang="en-US" altLang="zh-CN" sz="1650" b="1" dirty="0" smtClean="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南京外国语学校仙林分校合同节水管理项目</a:t>
            </a:r>
            <a:endParaRPr lang="zh-CN" altLang="en-US" sz="1650" b="1" dirty="0">
              <a:latin typeface="微软雅黑" panose="020B0503020204020204" pitchFamily="34" charset="-122"/>
              <a:ea typeface="微软雅黑" panose="020B0503020204020204" pitchFamily="34" charset="-122"/>
            </a:endParaRPr>
          </a:p>
          <a:p>
            <a:pPr marL="0" indent="0" algn="ctr"/>
            <a:endParaRPr lang="zh-CN" altLang="en-US" sz="1650" b="1" dirty="0">
              <a:latin typeface="微软雅黑" panose="020B0503020204020204" pitchFamily="34" charset="-122"/>
              <a:ea typeface="微软雅黑" panose="020B0503020204020204" pitchFamily="34" charset="-122"/>
            </a:endParaRPr>
          </a:p>
        </p:txBody>
      </p:sp>
      <p:sp>
        <p:nvSpPr>
          <p:cNvPr id="15" name="矩形 14"/>
          <p:cNvSpPr/>
          <p:nvPr/>
        </p:nvSpPr>
        <p:spPr>
          <a:xfrm>
            <a:off x="650081" y="3361727"/>
            <a:ext cx="7800975" cy="1233805"/>
          </a:xfrm>
          <a:prstGeom prst="rect">
            <a:avLst/>
          </a:prstGeom>
        </p:spPr>
        <p:txBody>
          <a:bodyPr wrap="square">
            <a:spAutoFit/>
          </a:bodyPr>
          <a:lstStyle/>
          <a:p>
            <a:pPr lvl="0" indent="457200">
              <a:lnSpc>
                <a:spcPct val="150000"/>
              </a:lnSpc>
              <a:defRPr/>
            </a:pPr>
            <a:r>
              <a:rPr lang="zh-CN" altLang="en-US" sz="1650" b="1" dirty="0">
                <a:latin typeface="微软雅黑" panose="020B0503020204020204" pitchFamily="34" charset="-122"/>
                <a:ea typeface="微软雅黑" panose="020B0503020204020204" pitchFamily="34" charset="-122"/>
              </a:rPr>
              <a:t>合同期为期</a:t>
            </a:r>
            <a:r>
              <a:rPr lang="en-US" altLang="zh-CN" sz="1650" b="1" dirty="0">
                <a:latin typeface="微软雅黑" panose="020B0503020204020204" pitchFamily="34" charset="-122"/>
                <a:ea typeface="微软雅黑" panose="020B0503020204020204" pitchFamily="34" charset="-122"/>
              </a:rPr>
              <a:t>10</a:t>
            </a:r>
            <a:r>
              <a:rPr lang="zh-CN" altLang="en-US" sz="1650" b="1" dirty="0">
                <a:latin typeface="微软雅黑" panose="020B0503020204020204" pitchFamily="34" charset="-122"/>
                <a:ea typeface="微软雅黑" panose="020B0503020204020204" pitchFamily="34" charset="-122"/>
              </a:rPr>
              <a:t>年，合同总金额</a:t>
            </a:r>
            <a:r>
              <a:rPr lang="en-US" altLang="zh-CN" sz="1650" b="1" dirty="0">
                <a:latin typeface="微软雅黑" panose="020B0503020204020204" pitchFamily="34" charset="-122"/>
                <a:ea typeface="微软雅黑" panose="020B0503020204020204" pitchFamily="34" charset="-122"/>
              </a:rPr>
              <a:t>950</a:t>
            </a:r>
            <a:r>
              <a:rPr lang="zh-CN" altLang="en-US" sz="1650" b="1" dirty="0">
                <a:latin typeface="微软雅黑" panose="020B0503020204020204" pitchFamily="34" charset="-122"/>
                <a:ea typeface="微软雅黑" panose="020B0503020204020204" pitchFamily="34" charset="-122"/>
              </a:rPr>
              <a:t>万元，</a:t>
            </a:r>
            <a:r>
              <a:rPr lang="zh-CN" altLang="en-US" sz="1650" b="1" dirty="0" smtClean="0">
                <a:latin typeface="微软雅黑" panose="020B0503020204020204" pitchFamily="34" charset="-122"/>
                <a:ea typeface="微软雅黑" panose="020B0503020204020204" pitchFamily="34" charset="-122"/>
              </a:rPr>
              <a:t>采用用水费用托管模式。合同签订后，学校每年支付节水服务企业</a:t>
            </a:r>
            <a:r>
              <a:rPr lang="en-US" altLang="zh-CN" sz="1650" b="1" dirty="0" smtClean="0">
                <a:latin typeface="微软雅黑" panose="020B0503020204020204" pitchFamily="34" charset="-122"/>
                <a:ea typeface="微软雅黑" panose="020B0503020204020204" pitchFamily="34" charset="-122"/>
              </a:rPr>
              <a:t>95</a:t>
            </a:r>
            <a:r>
              <a:rPr lang="zh-CN" altLang="en-US" sz="1650" b="1" dirty="0">
                <a:latin typeface="微软雅黑" panose="020B0503020204020204" pitchFamily="34" charset="-122"/>
                <a:ea typeface="微软雅黑" panose="020B0503020204020204" pitchFamily="34" charset="-122"/>
              </a:rPr>
              <a:t>万元</a:t>
            </a:r>
            <a:r>
              <a:rPr lang="zh-CN" altLang="en-US" sz="1650" b="1" dirty="0" smtClean="0">
                <a:latin typeface="微软雅黑" panose="020B0503020204020204" pitchFamily="34" charset="-122"/>
                <a:ea typeface="微软雅黑" panose="020B0503020204020204" pitchFamily="34" charset="-122"/>
              </a:rPr>
              <a:t>，与往年比学校每年</a:t>
            </a:r>
            <a:r>
              <a:rPr lang="zh-CN" altLang="en-US" sz="1650" b="1" dirty="0">
                <a:latin typeface="微软雅黑" panose="020B0503020204020204" pitchFamily="34" charset="-122"/>
                <a:ea typeface="微软雅黑" panose="020B0503020204020204" pitchFamily="34" charset="-122"/>
              </a:rPr>
              <a:t>节约</a:t>
            </a:r>
            <a:r>
              <a:rPr lang="en-US" altLang="zh-CN" sz="1650" b="1" dirty="0">
                <a:latin typeface="微软雅黑" panose="020B0503020204020204" pitchFamily="34" charset="-122"/>
                <a:ea typeface="微软雅黑" panose="020B0503020204020204" pitchFamily="34" charset="-122"/>
              </a:rPr>
              <a:t>35.7</a:t>
            </a:r>
            <a:r>
              <a:rPr lang="zh-CN" altLang="en-US" sz="1650" b="1" dirty="0">
                <a:latin typeface="微软雅黑" panose="020B0503020204020204" pitchFamily="34" charset="-122"/>
                <a:ea typeface="微软雅黑" panose="020B0503020204020204" pitchFamily="34" charset="-122"/>
              </a:rPr>
              <a:t>万元的综合用水</a:t>
            </a:r>
            <a:r>
              <a:rPr lang="zh-CN" altLang="en-US" sz="1650" b="1" dirty="0" smtClean="0">
                <a:latin typeface="微软雅黑" panose="020B0503020204020204" pitchFamily="34" charset="-122"/>
                <a:ea typeface="微软雅黑" panose="020B0503020204020204" pitchFamily="34" charset="-122"/>
              </a:rPr>
              <a:t>成本；节水服务企业在</a:t>
            </a:r>
            <a:r>
              <a:rPr lang="zh-CN" altLang="en-US" sz="1650" b="1" dirty="0">
                <a:latin typeface="微软雅黑" panose="020B0503020204020204" pitchFamily="34" charset="-122"/>
                <a:ea typeface="微软雅黑" panose="020B0503020204020204" pitchFamily="34" charset="-122"/>
              </a:rPr>
              <a:t>服务期</a:t>
            </a:r>
            <a:r>
              <a:rPr lang="zh-CN" altLang="en-US" sz="1650" b="1" dirty="0" smtClean="0">
                <a:latin typeface="微软雅黑" panose="020B0503020204020204" pitchFamily="34" charset="-122"/>
                <a:ea typeface="微软雅黑" panose="020B0503020204020204" pitchFamily="34" charset="-122"/>
              </a:rPr>
              <a:t>内全面</a:t>
            </a:r>
            <a:r>
              <a:rPr lang="zh-CN" altLang="en-US" sz="1650" b="1" dirty="0">
                <a:latin typeface="微软雅黑" panose="020B0503020204020204" pitchFamily="34" charset="-122"/>
                <a:ea typeface="微软雅黑" panose="020B0503020204020204" pitchFamily="34" charset="-122"/>
              </a:rPr>
              <a:t>管理校园用水</a:t>
            </a:r>
            <a:r>
              <a:rPr lang="zh-CN" altLang="en-US" sz="1650" b="1" dirty="0" smtClean="0">
                <a:latin typeface="微软雅黑" panose="020B0503020204020204" pitchFamily="34" charset="-122"/>
                <a:ea typeface="微软雅黑" panose="020B0503020204020204" pitchFamily="34" charset="-122"/>
              </a:rPr>
              <a:t>情况，实行水费包干。</a:t>
            </a:r>
            <a:endParaRPr lang="zh-CN" altLang="en-US" sz="165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635"/>
            <a:ext cx="9144000" cy="6865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 4"/>
          <p:cNvGrpSpPr/>
          <p:nvPr/>
        </p:nvGrpSpPr>
        <p:grpSpPr bwMode="auto">
          <a:xfrm>
            <a:off x="2131271" y="2609850"/>
            <a:ext cx="6573397" cy="1247775"/>
            <a:chOff x="1295400" y="2806700"/>
            <a:chExt cx="5151162" cy="977900"/>
          </a:xfrm>
        </p:grpSpPr>
        <p:grpSp>
          <p:nvGrpSpPr>
            <p:cNvPr id="3" name="组 5"/>
            <p:cNvGrpSpPr/>
            <p:nvPr/>
          </p:nvGrpSpPr>
          <p:grpSpPr bwMode="auto">
            <a:xfrm>
              <a:off x="1295400" y="2806700"/>
              <a:ext cx="3576079" cy="977900"/>
              <a:chOff x="1866900" y="1689100"/>
              <a:chExt cx="3576079" cy="977900"/>
            </a:xfrm>
          </p:grpSpPr>
          <p:grpSp>
            <p:nvGrpSpPr>
              <p:cNvPr id="4" name="组 7"/>
              <p:cNvGrpSpPr/>
              <p:nvPr/>
            </p:nvGrpSpPr>
            <p:grpSpPr bwMode="auto">
              <a:xfrm>
                <a:off x="1866900" y="1689100"/>
                <a:ext cx="3576079" cy="977900"/>
                <a:chOff x="1866900" y="1689100"/>
                <a:chExt cx="3576079" cy="977900"/>
              </a:xfrm>
            </p:grpSpPr>
            <p:sp>
              <p:nvSpPr>
                <p:cNvPr id="15365" name="圆角矩形 9"/>
                <p:cNvSpPr>
                  <a:spLocks noChangeArrowheads="1"/>
                </p:cNvSpPr>
                <p:nvPr/>
              </p:nvSpPr>
              <p:spPr bwMode="auto">
                <a:xfrm>
                  <a:off x="2353732" y="1824567"/>
                  <a:ext cx="3089247"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1350">
                    <a:solidFill>
                      <a:srgbClr val="FFFFFF"/>
                    </a:solidFill>
                  </a:endParaRPr>
                </a:p>
              </p:txBody>
            </p:sp>
            <p:sp>
              <p:nvSpPr>
                <p:cNvPr id="11" name="椭圆 10"/>
                <p:cNvSpPr/>
                <p:nvPr/>
              </p:nvSpPr>
              <p:spPr>
                <a:xfrm>
                  <a:off x="1866900"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1350"/>
                </a:p>
              </p:txBody>
            </p:sp>
          </p:grpSp>
          <p:sp>
            <p:nvSpPr>
              <p:cNvPr id="15367" name="文本框 8"/>
              <p:cNvSpPr txBox="1">
                <a:spLocks noChangeArrowheads="1"/>
              </p:cNvSpPr>
              <p:nvPr/>
            </p:nvSpPr>
            <p:spPr bwMode="auto">
              <a:xfrm>
                <a:off x="2102937" y="1925239"/>
                <a:ext cx="501591" cy="50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zh-CN" altLang="en-US" sz="3600" dirty="0">
                    <a:solidFill>
                      <a:schemeClr val="bg1"/>
                    </a:solidFill>
                    <a:latin typeface="微软雅黑" panose="020B0503020204020204" pitchFamily="34" charset="-122"/>
                    <a:ea typeface="微软雅黑" panose="020B0503020204020204" pitchFamily="34" charset="-122"/>
                  </a:rPr>
                  <a:t>三</a:t>
                </a:r>
                <a:endParaRPr lang="en-US" altLang="zh-CN" sz="3600" dirty="0">
                  <a:solidFill>
                    <a:schemeClr val="bg1"/>
                  </a:solidFill>
                  <a:latin typeface="微软雅黑" panose="020B0503020204020204" pitchFamily="34" charset="-122"/>
                  <a:ea typeface="微软雅黑" panose="020B0503020204020204" pitchFamily="34" charset="-122"/>
                </a:endParaRPr>
              </a:p>
            </p:txBody>
          </p:sp>
        </p:grpSp>
        <p:sp>
          <p:nvSpPr>
            <p:cNvPr id="15368" name="文本框 6"/>
            <p:cNvSpPr txBox="1">
              <a:spLocks noChangeArrowheads="1"/>
            </p:cNvSpPr>
            <p:nvPr/>
          </p:nvSpPr>
          <p:spPr bwMode="auto">
            <a:xfrm>
              <a:off x="2273101" y="3075497"/>
              <a:ext cx="4173461" cy="397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700" b="1" dirty="0">
                  <a:solidFill>
                    <a:srgbClr val="0A5CB6"/>
                  </a:solidFill>
                  <a:latin typeface="微软雅黑" panose="020B0503020204020204" pitchFamily="34" charset="-122"/>
                  <a:ea typeface="微软雅黑" panose="020B0503020204020204" pitchFamily="34" charset="-122"/>
                </a:rPr>
                <a:t>  有关政策</a:t>
              </a:r>
              <a:endParaRPr lang="en-US" altLang="zh-CN" sz="2700" b="1" dirty="0">
                <a:solidFill>
                  <a:srgbClr val="0A5CB6"/>
                </a:solidFill>
                <a:latin typeface="微软雅黑" panose="020B0503020204020204" pitchFamily="34" charset="-122"/>
                <a:ea typeface="微软雅黑" panose="020B0503020204020204" pitchFamily="34" charset="-122"/>
              </a:endParaRPr>
            </a:p>
          </p:txBody>
        </p:sp>
      </p:grpSp>
      <p:sp>
        <p:nvSpPr>
          <p:cNvPr id="15370" name="文本框 12"/>
          <p:cNvSpPr txBox="1">
            <a:spLocks noChangeArrowheads="1"/>
          </p:cNvSpPr>
          <p:nvPr/>
        </p:nvSpPr>
        <p:spPr bwMode="auto">
          <a:xfrm>
            <a:off x="-870347" y="272653"/>
            <a:ext cx="309880"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zh-CN" altLang="en-US" sz="135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9"/>
          <p:cNvGrpSpPr/>
          <p:nvPr/>
        </p:nvGrpSpPr>
        <p:grpSpPr bwMode="auto">
          <a:xfrm>
            <a:off x="328126" y="1019175"/>
            <a:ext cx="8486558" cy="619125"/>
            <a:chOff x="-1085903" y="215899"/>
            <a:chExt cx="11314732" cy="825500"/>
          </a:xfrm>
        </p:grpSpPr>
        <p:grpSp>
          <p:nvGrpSpPr>
            <p:cNvPr id="3" name="组 10"/>
            <p:cNvGrpSpPr/>
            <p:nvPr/>
          </p:nvGrpSpPr>
          <p:grpSpPr bwMode="auto">
            <a:xfrm>
              <a:off x="-1085903" y="215899"/>
              <a:ext cx="10966905" cy="825500"/>
              <a:chOff x="-433516" y="2806700"/>
              <a:chExt cx="12991561" cy="977900"/>
            </a:xfrm>
          </p:grpSpPr>
          <p:grpSp>
            <p:nvGrpSpPr>
              <p:cNvPr id="5" name="组 12"/>
              <p:cNvGrpSpPr/>
              <p:nvPr/>
            </p:nvGrpSpPr>
            <p:grpSpPr bwMode="auto">
              <a:xfrm>
                <a:off x="-433516" y="2806700"/>
                <a:ext cx="12991561" cy="977900"/>
                <a:chOff x="137984" y="1689100"/>
                <a:chExt cx="12991561" cy="977900"/>
              </a:xfrm>
            </p:grpSpPr>
            <p:grpSp>
              <p:nvGrpSpPr>
                <p:cNvPr id="7" name="组 14"/>
                <p:cNvGrpSpPr/>
                <p:nvPr/>
              </p:nvGrpSpPr>
              <p:grpSpPr bwMode="auto">
                <a:xfrm>
                  <a:off x="137984" y="1689100"/>
                  <a:ext cx="12991561" cy="977900"/>
                  <a:chOff x="137984" y="1689100"/>
                  <a:chExt cx="12991561" cy="977900"/>
                </a:xfrm>
              </p:grpSpPr>
              <p:sp>
                <p:nvSpPr>
                  <p:cNvPr id="9"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0"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1" name="椭圆 10"/>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8"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03</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6"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有关政策</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4"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图片 11"/>
          <p:cNvPicPr>
            <a:picLocks noChangeAspect="1"/>
          </p:cNvPicPr>
          <p:nvPr/>
        </p:nvPicPr>
        <p:blipFill>
          <a:blip r:embed="rId2"/>
          <a:stretch>
            <a:fillRect/>
          </a:stretch>
        </p:blipFill>
        <p:spPr>
          <a:xfrm>
            <a:off x="378210" y="1788825"/>
            <a:ext cx="2823724" cy="4050000"/>
          </a:xfrm>
          <a:prstGeom prst="rect">
            <a:avLst/>
          </a:prstGeom>
          <a:solidFill>
            <a:srgbClr val="FFFFFF">
              <a:shade val="85000"/>
            </a:srgbClr>
          </a:solidFill>
          <a:ln w="22225" cap="sq" cmpd="sng">
            <a:solidFill>
              <a:schemeClr val="accent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42"/>
          <p:cNvSpPr txBox="1">
            <a:spLocks noChangeArrowheads="1"/>
          </p:cNvSpPr>
          <p:nvPr/>
        </p:nvSpPr>
        <p:spPr bwMode="auto">
          <a:xfrm>
            <a:off x="3373878" y="1632785"/>
            <a:ext cx="5621840" cy="4246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indent="0" algn="just">
              <a:lnSpc>
                <a:spcPct val="150000"/>
              </a:lnSpc>
            </a:pPr>
            <a:r>
              <a:rPr lang="en-US" altLang="zh-CN" sz="1650" b="1" dirty="0">
                <a:latin typeface="微软雅黑" panose="020B0503020204020204" pitchFamily="34" charset="-122"/>
                <a:ea typeface="微软雅黑" panose="020B0503020204020204" pitchFamily="34" charset="-122"/>
              </a:rPr>
              <a:t>2016</a:t>
            </a:r>
            <a:r>
              <a:rPr lang="zh-CN" altLang="en-US" sz="1650" b="1" dirty="0">
                <a:latin typeface="微软雅黑" panose="020B0503020204020204" pitchFamily="34" charset="-122"/>
                <a:ea typeface="微软雅黑" panose="020B0503020204020204" pitchFamily="34" charset="-122"/>
              </a:rPr>
              <a:t>年</a:t>
            </a:r>
            <a:r>
              <a:rPr lang="en-US" altLang="zh-CN" sz="1650" b="1" dirty="0">
                <a:latin typeface="微软雅黑" panose="020B0503020204020204" pitchFamily="34" charset="-122"/>
                <a:ea typeface="微软雅黑" panose="020B0503020204020204" pitchFamily="34" charset="-122"/>
              </a:rPr>
              <a:t>7</a:t>
            </a:r>
            <a:r>
              <a:rPr lang="zh-CN" altLang="en-US" sz="1650" b="1" dirty="0">
                <a:latin typeface="微软雅黑" panose="020B0503020204020204" pitchFamily="34" charset="-122"/>
                <a:ea typeface="微软雅黑" panose="020B0503020204020204" pitchFamily="34" charset="-122"/>
              </a:rPr>
              <a:t>月，国家发展和改革委员会联合水利部、国家税务总局制定印发了</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关于推行合同节水管理 促进节水服务产业发展的意见</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（发改环资</a:t>
            </a:r>
            <a:r>
              <a:rPr lang="en-US" altLang="zh-CN" sz="1650" b="1" dirty="0">
                <a:latin typeface="微软雅黑" panose="020B0503020204020204" pitchFamily="34" charset="-122"/>
                <a:ea typeface="微软雅黑" panose="020B0503020204020204" pitchFamily="34" charset="-122"/>
              </a:rPr>
              <a:t>〔2016〕1629</a:t>
            </a:r>
            <a:r>
              <a:rPr lang="zh-CN" altLang="en-US" sz="1650" b="1" dirty="0">
                <a:latin typeface="微软雅黑" panose="020B0503020204020204" pitchFamily="34" charset="-122"/>
                <a:ea typeface="微软雅黑" panose="020B0503020204020204" pitchFamily="34" charset="-122"/>
              </a:rPr>
              <a:t>号）。</a:t>
            </a:r>
            <a:endParaRPr lang="zh-CN" altLang="en-US" sz="1650" b="1" dirty="0">
              <a:latin typeface="微软雅黑" panose="020B0503020204020204" pitchFamily="34" charset="-122"/>
              <a:ea typeface="微软雅黑" panose="020B0503020204020204" pitchFamily="34" charset="-122"/>
            </a:endParaRPr>
          </a:p>
          <a:p>
            <a:pPr marL="0" indent="0" algn="just">
              <a:lnSpc>
                <a:spcPct val="150000"/>
              </a:lnSpc>
            </a:pPr>
            <a:r>
              <a:rPr lang="zh-CN" altLang="en-US" sz="1350" b="1" dirty="0">
                <a:solidFill>
                  <a:srgbClr val="FF0000"/>
                </a:solidFill>
                <a:latin typeface="微软雅黑" panose="020B0503020204020204" pitchFamily="34" charset="-122"/>
                <a:ea typeface="微软雅黑" panose="020B0503020204020204" pitchFamily="34" charset="-122"/>
              </a:rPr>
              <a:t>一、</a:t>
            </a:r>
            <a:r>
              <a:rPr lang="zh-CN" altLang="en-US" sz="1350" b="1" dirty="0">
                <a:solidFill>
                  <a:srgbClr val="FF0000"/>
                </a:solidFill>
                <a:latin typeface="微软雅黑" panose="020B0503020204020204" pitchFamily="34" charset="-122"/>
                <a:ea typeface="微软雅黑" panose="020B0503020204020204" pitchFamily="34" charset="-122"/>
                <a:sym typeface="+mn-ea"/>
              </a:rPr>
              <a:t>加快推进制度创新</a:t>
            </a:r>
            <a:endParaRPr lang="zh-CN" altLang="en-US" sz="1350" b="1" dirty="0">
              <a:solidFill>
                <a:srgbClr val="FF0000"/>
              </a:solidFill>
              <a:latin typeface="微软雅黑" panose="020B0503020204020204" pitchFamily="34" charset="-122"/>
              <a:ea typeface="微软雅黑" panose="020B0503020204020204" pitchFamily="34" charset="-122"/>
              <a:sym typeface="+mn-ea"/>
            </a:endParaRPr>
          </a:p>
          <a:p>
            <a:pPr marL="0" indent="0" algn="just">
              <a:lnSpc>
                <a:spcPct val="150000"/>
              </a:lnSpc>
            </a:pPr>
            <a:r>
              <a:rPr lang="en-US" altLang="zh-CN" sz="1350" dirty="0">
                <a:latin typeface="微软雅黑" panose="020B0503020204020204" pitchFamily="34" charset="-122"/>
                <a:ea typeface="微软雅黑" panose="020B0503020204020204" pitchFamily="34" charset="-122"/>
                <a:sym typeface="+mn-ea"/>
              </a:rPr>
              <a:t>1.</a:t>
            </a:r>
            <a:r>
              <a:rPr lang="zh-CN" altLang="en-US" sz="1350" dirty="0">
                <a:solidFill>
                  <a:srgbClr val="000000"/>
                </a:solidFill>
                <a:latin typeface="微软雅黑" panose="020B0503020204020204" pitchFamily="34" charset="-122"/>
                <a:ea typeface="微软雅黑" panose="020B0503020204020204" pitchFamily="34" charset="-122"/>
                <a:sym typeface="+mn-ea"/>
              </a:rPr>
              <a:t>强化节水监管制度，       </a:t>
            </a:r>
            <a:r>
              <a:rPr lang="en-US" altLang="zh-CN" sz="1350" dirty="0">
                <a:solidFill>
                  <a:srgbClr val="000000"/>
                </a:solidFill>
                <a:latin typeface="微软雅黑" panose="020B0503020204020204" pitchFamily="34" charset="-122"/>
                <a:ea typeface="微软雅黑" panose="020B0503020204020204" pitchFamily="34" charset="-122"/>
                <a:sym typeface="+mn-ea"/>
              </a:rPr>
              <a:t>2.</a:t>
            </a:r>
            <a:r>
              <a:rPr lang="zh-CN" altLang="en-US" sz="1350" dirty="0">
                <a:solidFill>
                  <a:srgbClr val="000000"/>
                </a:solidFill>
                <a:latin typeface="微软雅黑" panose="020B0503020204020204" pitchFamily="34" charset="-122"/>
                <a:ea typeface="微软雅黑" panose="020B0503020204020204" pitchFamily="34" charset="-122"/>
                <a:sym typeface="+mn-ea"/>
              </a:rPr>
              <a:t>完善水价和水权制度，</a:t>
            </a:r>
            <a:endParaRPr lang="en-US" altLang="zh-CN" sz="1350" dirty="0">
              <a:solidFill>
                <a:srgbClr val="000000"/>
              </a:solidFill>
              <a:latin typeface="微软雅黑" panose="020B0503020204020204" pitchFamily="34" charset="-122"/>
              <a:ea typeface="微软雅黑" panose="020B0503020204020204" pitchFamily="34" charset="-122"/>
              <a:sym typeface="+mn-ea"/>
            </a:endParaRPr>
          </a:p>
          <a:p>
            <a:pPr marL="0" indent="0" algn="just">
              <a:lnSpc>
                <a:spcPct val="150000"/>
              </a:lnSpc>
            </a:pPr>
            <a:r>
              <a:rPr lang="en-US" altLang="zh-CN" sz="1350" dirty="0">
                <a:latin typeface="微软雅黑" panose="020B0503020204020204" pitchFamily="34" charset="-122"/>
                <a:ea typeface="微软雅黑" panose="020B0503020204020204" pitchFamily="34" charset="-122"/>
              </a:rPr>
              <a:t>3.</a:t>
            </a:r>
            <a:r>
              <a:rPr lang="zh-CN" altLang="en-US" sz="1350" dirty="0">
                <a:latin typeface="微软雅黑" panose="020B0503020204020204" pitchFamily="34" charset="-122"/>
                <a:ea typeface="微软雅黑" panose="020B0503020204020204" pitchFamily="34" charset="-122"/>
                <a:sym typeface="+mn-ea"/>
              </a:rPr>
              <a:t>加强行业自律机制建设，</a:t>
            </a:r>
            <a:r>
              <a:rPr lang="en-US" altLang="zh-CN" sz="1350" dirty="0">
                <a:latin typeface="微软雅黑" panose="020B0503020204020204" pitchFamily="34" charset="-122"/>
                <a:ea typeface="微软雅黑" panose="020B0503020204020204" pitchFamily="34" charset="-122"/>
                <a:sym typeface="+mn-ea"/>
              </a:rPr>
              <a:t>4.</a:t>
            </a:r>
            <a:r>
              <a:rPr lang="zh-CN" altLang="en-US" sz="1350" noProof="0" dirty="0">
                <a:ln>
                  <a:noFill/>
                </a:ln>
                <a:solidFill>
                  <a:srgbClr val="000000"/>
                </a:solidFill>
                <a:effectLst/>
                <a:uLnTx/>
                <a:uFillTx/>
                <a:latin typeface="微软雅黑" panose="020B0503020204020204" pitchFamily="34" charset="-122"/>
                <a:ea typeface="微软雅黑" panose="020B0503020204020204" pitchFamily="34" charset="-122"/>
                <a:sym typeface="+mn-ea"/>
              </a:rPr>
              <a:t>健全标准和计量体系</a:t>
            </a:r>
            <a:endParaRPr lang="en-US" altLang="zh-CN" sz="1350" dirty="0">
              <a:latin typeface="微软雅黑" panose="020B0503020204020204" pitchFamily="34" charset="-122"/>
              <a:ea typeface="微软雅黑" panose="020B0503020204020204" pitchFamily="34" charset="-122"/>
            </a:endParaRPr>
          </a:p>
          <a:p>
            <a:pPr marL="0" indent="0" algn="just">
              <a:lnSpc>
                <a:spcPct val="150000"/>
              </a:lnSpc>
            </a:pPr>
            <a:r>
              <a:rPr lang="zh-CN" altLang="en-US" sz="1350" b="1" dirty="0">
                <a:solidFill>
                  <a:srgbClr val="FF0000"/>
                </a:solidFill>
                <a:latin typeface="微软雅黑" panose="020B0503020204020204" pitchFamily="34" charset="-122"/>
                <a:ea typeface="微软雅黑" panose="020B0503020204020204" pitchFamily="34" charset="-122"/>
              </a:rPr>
              <a:t>二、</a:t>
            </a:r>
            <a:r>
              <a:rPr lang="zh-CN" altLang="en-US" sz="1350" b="1" dirty="0">
                <a:solidFill>
                  <a:srgbClr val="FF0000"/>
                </a:solidFill>
                <a:latin typeface="微软雅黑" panose="020B0503020204020204" pitchFamily="34" charset="-122"/>
                <a:ea typeface="微软雅黑" panose="020B0503020204020204" pitchFamily="34" charset="-122"/>
                <a:sym typeface="+mn-ea"/>
              </a:rPr>
              <a:t>培育发展节水服务市场</a:t>
            </a:r>
            <a:endParaRPr lang="zh-CN" altLang="en-US" sz="1350" b="1" dirty="0">
              <a:solidFill>
                <a:srgbClr val="FF0000"/>
              </a:solidFill>
              <a:latin typeface="微软雅黑" panose="020B0503020204020204" pitchFamily="34" charset="-122"/>
              <a:ea typeface="微软雅黑" panose="020B0503020204020204" pitchFamily="34" charset="-122"/>
              <a:sym typeface="+mn-ea"/>
            </a:endParaRPr>
          </a:p>
          <a:p>
            <a:pPr marL="0" indent="0" algn="just">
              <a:lnSpc>
                <a:spcPct val="150000"/>
              </a:lnSpc>
            </a:pPr>
            <a:r>
              <a:rPr lang="en-US" altLang="zh-CN" sz="1350" dirty="0">
                <a:latin typeface="微软雅黑" panose="020B0503020204020204" pitchFamily="34" charset="-122"/>
                <a:ea typeface="微软雅黑" panose="020B0503020204020204" pitchFamily="34" charset="-122"/>
              </a:rPr>
              <a:t>1.</a:t>
            </a:r>
            <a:r>
              <a:rPr lang="zh-CN" altLang="en-US" sz="1350" dirty="0">
                <a:latin typeface="微软雅黑" panose="020B0503020204020204" pitchFamily="34" charset="-122"/>
                <a:ea typeface="微软雅黑" panose="020B0503020204020204" pitchFamily="34" charset="-122"/>
              </a:rPr>
              <a:t>培育壮大节水服务企业，</a:t>
            </a:r>
            <a:r>
              <a:rPr lang="en-US" altLang="zh-CN" sz="1350" dirty="0">
                <a:latin typeface="微软雅黑" panose="020B0503020204020204" pitchFamily="34" charset="-122"/>
                <a:ea typeface="微软雅黑" panose="020B0503020204020204" pitchFamily="34" charset="-122"/>
              </a:rPr>
              <a:t>2.</a:t>
            </a:r>
            <a:r>
              <a:rPr lang="zh-CN" altLang="en-US" sz="1350" dirty="0">
                <a:latin typeface="微软雅黑" panose="020B0503020204020204" pitchFamily="34" charset="-122"/>
                <a:ea typeface="微软雅黑" panose="020B0503020204020204" pitchFamily="34" charset="-122"/>
              </a:rPr>
              <a:t>创新技术集成与推广应用，</a:t>
            </a:r>
            <a:r>
              <a:rPr lang="en-US" altLang="zh-CN" sz="1350" dirty="0">
                <a:latin typeface="微软雅黑" panose="020B0503020204020204" pitchFamily="34" charset="-122"/>
                <a:ea typeface="微软雅黑" panose="020B0503020204020204" pitchFamily="34" charset="-122"/>
              </a:rPr>
              <a:t>3.</a:t>
            </a:r>
            <a:r>
              <a:rPr lang="zh-CN" altLang="en-US" sz="1350" dirty="0">
                <a:latin typeface="微软雅黑" panose="020B0503020204020204" pitchFamily="34" charset="-122"/>
                <a:ea typeface="微软雅黑" panose="020B0503020204020204" pitchFamily="34" charset="-122"/>
              </a:rPr>
              <a:t>改善融资环境，</a:t>
            </a:r>
            <a:r>
              <a:rPr lang="en-US" altLang="zh-CN" sz="1350" dirty="0">
                <a:latin typeface="微软雅黑" panose="020B0503020204020204" pitchFamily="34" charset="-122"/>
                <a:ea typeface="微软雅黑" panose="020B0503020204020204" pitchFamily="34" charset="-122"/>
              </a:rPr>
              <a:t>4.</a:t>
            </a:r>
            <a:r>
              <a:rPr lang="zh-CN" altLang="en-US" sz="1350" dirty="0">
                <a:latin typeface="微软雅黑" panose="020B0503020204020204" pitchFamily="34" charset="-122"/>
                <a:ea typeface="微软雅黑" panose="020B0503020204020204" pitchFamily="34" charset="-122"/>
              </a:rPr>
              <a:t>加强财税政策支持，</a:t>
            </a:r>
            <a:r>
              <a:rPr lang="en-US" altLang="zh-CN" sz="1350" dirty="0">
                <a:latin typeface="微软雅黑" panose="020B0503020204020204" pitchFamily="34" charset="-122"/>
                <a:ea typeface="微软雅黑" panose="020B0503020204020204" pitchFamily="34" charset="-122"/>
              </a:rPr>
              <a:t>5.</a:t>
            </a:r>
            <a:r>
              <a:rPr lang="zh-CN" altLang="en-US" sz="1350" dirty="0">
                <a:latin typeface="微软雅黑" panose="020B0503020204020204" pitchFamily="34" charset="-122"/>
                <a:ea typeface="微软雅黑" panose="020B0503020204020204" pitchFamily="34" charset="-122"/>
              </a:rPr>
              <a:t>组织试点示范</a:t>
            </a:r>
            <a:endParaRPr lang="en-US" altLang="zh-CN" sz="1350" dirty="0">
              <a:latin typeface="微软雅黑" panose="020B0503020204020204" pitchFamily="34" charset="-122"/>
              <a:ea typeface="微软雅黑" panose="020B0503020204020204" pitchFamily="34" charset="-122"/>
            </a:endParaRPr>
          </a:p>
          <a:p>
            <a:pPr marL="0" indent="0" algn="just">
              <a:lnSpc>
                <a:spcPct val="150000"/>
              </a:lnSpc>
            </a:pPr>
            <a:r>
              <a:rPr lang="zh-CN" altLang="en-US" sz="1650" b="1" dirty="0">
                <a:latin typeface="微软雅黑" panose="020B0503020204020204" pitchFamily="34" charset="-122"/>
                <a:ea typeface="微软雅黑" panose="020B0503020204020204" pitchFamily="34" charset="-122"/>
              </a:rPr>
              <a:t>明确符合条件的合同节水管理项目，可按相关政策享受税收优惠。 各地、各有关部门要利用现有资金渠道和政策手段，对实施合同节水管理的项目予以支持。</a:t>
            </a:r>
            <a:endParaRPr lang="zh-CN" altLang="en-US" sz="165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9"/>
          <p:cNvGrpSpPr/>
          <p:nvPr/>
        </p:nvGrpSpPr>
        <p:grpSpPr bwMode="auto">
          <a:xfrm>
            <a:off x="328126" y="1019175"/>
            <a:ext cx="8486558" cy="619125"/>
            <a:chOff x="-1085903" y="215899"/>
            <a:chExt cx="11314732" cy="825500"/>
          </a:xfrm>
        </p:grpSpPr>
        <p:grpSp>
          <p:nvGrpSpPr>
            <p:cNvPr id="3" name="组 10"/>
            <p:cNvGrpSpPr/>
            <p:nvPr/>
          </p:nvGrpSpPr>
          <p:grpSpPr bwMode="auto">
            <a:xfrm>
              <a:off x="-1085903" y="215899"/>
              <a:ext cx="10966905" cy="825500"/>
              <a:chOff x="-433516" y="2806700"/>
              <a:chExt cx="12991561" cy="977900"/>
            </a:xfrm>
          </p:grpSpPr>
          <p:grpSp>
            <p:nvGrpSpPr>
              <p:cNvPr id="5" name="组 12"/>
              <p:cNvGrpSpPr/>
              <p:nvPr/>
            </p:nvGrpSpPr>
            <p:grpSpPr bwMode="auto">
              <a:xfrm>
                <a:off x="-433516" y="2806700"/>
                <a:ext cx="12991561" cy="977900"/>
                <a:chOff x="137984" y="1689100"/>
                <a:chExt cx="12991561" cy="977900"/>
              </a:xfrm>
            </p:grpSpPr>
            <p:grpSp>
              <p:nvGrpSpPr>
                <p:cNvPr id="7" name="组 14"/>
                <p:cNvGrpSpPr/>
                <p:nvPr/>
              </p:nvGrpSpPr>
              <p:grpSpPr bwMode="auto">
                <a:xfrm>
                  <a:off x="137984" y="1689100"/>
                  <a:ext cx="12991561" cy="977900"/>
                  <a:chOff x="137984" y="1689100"/>
                  <a:chExt cx="12991561" cy="977900"/>
                </a:xfrm>
              </p:grpSpPr>
              <p:sp>
                <p:nvSpPr>
                  <p:cNvPr id="9"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0"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1" name="椭圆 10"/>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8"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03</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6"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有关政策</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4"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文本框 42"/>
          <p:cNvSpPr txBox="1">
            <a:spLocks noChangeArrowheads="1"/>
          </p:cNvSpPr>
          <p:nvPr/>
        </p:nvSpPr>
        <p:spPr bwMode="auto">
          <a:xfrm>
            <a:off x="4236839" y="2590517"/>
            <a:ext cx="4677847" cy="199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indent="0" algn="just">
              <a:lnSpc>
                <a:spcPct val="150000"/>
              </a:lnSpc>
            </a:pPr>
            <a:r>
              <a:rPr lang="zh-CN" altLang="en-US" sz="1650" b="1" dirty="0">
                <a:latin typeface="微软雅黑" panose="020B0503020204020204" pitchFamily="34" charset="-122"/>
                <a:ea typeface="微软雅黑" panose="020B0503020204020204" pitchFamily="34" charset="-122"/>
              </a:rPr>
              <a:t>“推行合同节水管理”纳入</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中华人民共和国国民经济和社会发展第十三个五年规划纲要</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节水型社会建设“十三五”规划</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全民节水行动</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十三五”水资源消耗总量与强度双控行动方案</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等国家战略规划。</a:t>
            </a:r>
            <a:endParaRPr lang="zh-CN" altLang="zh-CN" sz="1650" b="1" dirty="0">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059" y="2646962"/>
            <a:ext cx="3710178" cy="1882916"/>
          </a:xfrm>
          <a:prstGeom prst="rect">
            <a:avLst/>
          </a:prstGeom>
        </p:spPr>
      </p:pic>
      <p:sp>
        <p:nvSpPr>
          <p:cNvPr id="14" name="矩形 13"/>
          <p:cNvSpPr/>
          <p:nvPr/>
        </p:nvSpPr>
        <p:spPr>
          <a:xfrm rot="413500">
            <a:off x="1176371" y="3883560"/>
            <a:ext cx="1868805" cy="321945"/>
          </a:xfrm>
          <a:prstGeom prst="rect">
            <a:avLst/>
          </a:prstGeom>
        </p:spPr>
        <p:txBody>
          <a:bodyPr wrap="none">
            <a:spAutoFit/>
          </a:bodyPr>
          <a:lstStyle/>
          <a:p>
            <a:r>
              <a:rPr lang="zh-CN" altLang="zh-CN" sz="1500" b="1" i="1" dirty="0">
                <a:solidFill>
                  <a:srgbClr val="FF0000"/>
                </a:solidFill>
                <a:latin typeface="微软雅黑" panose="020B0503020204020204" pitchFamily="34" charset="-122"/>
                <a:ea typeface="微软雅黑" panose="020B0503020204020204" pitchFamily="34" charset="-122"/>
              </a:rPr>
              <a:t>实施</a:t>
            </a:r>
            <a:r>
              <a:rPr lang="en-US" altLang="zh-CN" sz="1500" b="1" i="1" dirty="0">
                <a:solidFill>
                  <a:srgbClr val="FF0000"/>
                </a:solidFill>
                <a:latin typeface="微软雅黑" panose="020B0503020204020204" pitchFamily="34" charset="-122"/>
                <a:ea typeface="微软雅黑" panose="020B0503020204020204" pitchFamily="34" charset="-122"/>
              </a:rPr>
              <a:t>100</a:t>
            </a:r>
            <a:r>
              <a:rPr lang="zh-CN" altLang="zh-CN" sz="1500" b="1" i="1" dirty="0">
                <a:solidFill>
                  <a:srgbClr val="FF0000"/>
                </a:solidFill>
                <a:latin typeface="微软雅黑" panose="020B0503020204020204" pitchFamily="34" charset="-122"/>
                <a:ea typeface="微软雅黑" panose="020B0503020204020204" pitchFamily="34" charset="-122"/>
              </a:rPr>
              <a:t>个示范试点</a:t>
            </a:r>
            <a:endParaRPr lang="zh-CN" altLang="en-US" sz="1500" b="1" i="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9"/>
          <p:cNvGrpSpPr/>
          <p:nvPr/>
        </p:nvGrpSpPr>
        <p:grpSpPr bwMode="auto">
          <a:xfrm>
            <a:off x="328126" y="1019175"/>
            <a:ext cx="8486558" cy="619125"/>
            <a:chOff x="-1085903" y="215899"/>
            <a:chExt cx="11314732" cy="825500"/>
          </a:xfrm>
        </p:grpSpPr>
        <p:grpSp>
          <p:nvGrpSpPr>
            <p:cNvPr id="3" name="组 10"/>
            <p:cNvGrpSpPr/>
            <p:nvPr/>
          </p:nvGrpSpPr>
          <p:grpSpPr bwMode="auto">
            <a:xfrm>
              <a:off x="-1085903" y="215899"/>
              <a:ext cx="10966905" cy="825500"/>
              <a:chOff x="-433516" y="2806700"/>
              <a:chExt cx="12991561" cy="977900"/>
            </a:xfrm>
          </p:grpSpPr>
          <p:grpSp>
            <p:nvGrpSpPr>
              <p:cNvPr id="5" name="组 12"/>
              <p:cNvGrpSpPr/>
              <p:nvPr/>
            </p:nvGrpSpPr>
            <p:grpSpPr bwMode="auto">
              <a:xfrm>
                <a:off x="-433516" y="2806700"/>
                <a:ext cx="12991561" cy="977900"/>
                <a:chOff x="137984" y="1689100"/>
                <a:chExt cx="12991561" cy="977900"/>
              </a:xfrm>
            </p:grpSpPr>
            <p:grpSp>
              <p:nvGrpSpPr>
                <p:cNvPr id="7" name="组 14"/>
                <p:cNvGrpSpPr/>
                <p:nvPr/>
              </p:nvGrpSpPr>
              <p:grpSpPr bwMode="auto">
                <a:xfrm>
                  <a:off x="137984" y="1689100"/>
                  <a:ext cx="12991561" cy="977900"/>
                  <a:chOff x="137984" y="1689100"/>
                  <a:chExt cx="12991561" cy="977900"/>
                </a:xfrm>
              </p:grpSpPr>
              <p:sp>
                <p:nvSpPr>
                  <p:cNvPr id="9"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0"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1" name="椭圆 10"/>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8"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03</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6"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有关政策</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4"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文本框 42"/>
          <p:cNvSpPr txBox="1">
            <a:spLocks noChangeArrowheads="1"/>
          </p:cNvSpPr>
          <p:nvPr/>
        </p:nvSpPr>
        <p:spPr bwMode="auto">
          <a:xfrm>
            <a:off x="4095274" y="2042972"/>
            <a:ext cx="4719410" cy="3519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914400" rtl="0" eaLnBrk="1" fontAlgn="auto" latinLnBrk="0" hangingPunct="1">
              <a:lnSpc>
                <a:spcPct val="150000"/>
              </a:lnSpc>
              <a:spcBef>
                <a:spcPts val="0"/>
              </a:spcBef>
              <a:spcAft>
                <a:spcPts val="0"/>
              </a:spcAft>
              <a:buClrTx/>
              <a:buSzTx/>
              <a:buFontTx/>
              <a:buNone/>
              <a:defRPr/>
            </a:pPr>
            <a:r>
              <a:rPr lang="en-US" altLang="zh-CN" sz="1650" b="1" dirty="0">
                <a:latin typeface="微软雅黑" panose="020B0503020204020204" pitchFamily="34" charset="-122"/>
                <a:ea typeface="微软雅黑" panose="020B0503020204020204" pitchFamily="34" charset="-122"/>
              </a:rPr>
              <a:t>2019</a:t>
            </a:r>
            <a:r>
              <a:rPr lang="zh-CN" altLang="en-US" sz="1650" b="1" dirty="0">
                <a:latin typeface="微软雅黑" panose="020B0503020204020204" pitchFamily="34" charset="-122"/>
                <a:ea typeface="微软雅黑" panose="020B0503020204020204" pitchFamily="34" charset="-122"/>
              </a:rPr>
              <a:t>年</a:t>
            </a:r>
            <a:r>
              <a:rPr lang="en-US" altLang="zh-CN" sz="1650" b="1" dirty="0">
                <a:latin typeface="微软雅黑" panose="020B0503020204020204" pitchFamily="34" charset="-122"/>
                <a:ea typeface="微软雅黑" panose="020B0503020204020204" pitchFamily="34" charset="-122"/>
              </a:rPr>
              <a:t>4</a:t>
            </a:r>
            <a:r>
              <a:rPr lang="zh-CN" altLang="en-US" sz="1650" b="1" dirty="0">
                <a:latin typeface="微软雅黑" panose="020B0503020204020204" pitchFamily="34" charset="-122"/>
                <a:ea typeface="微软雅黑" panose="020B0503020204020204" pitchFamily="34" charset="-122"/>
              </a:rPr>
              <a:t>月</a:t>
            </a:r>
            <a:r>
              <a:rPr lang="en-US" altLang="zh-CN" sz="1650" b="1" dirty="0">
                <a:latin typeface="微软雅黑" panose="020B0503020204020204" pitchFamily="34" charset="-122"/>
                <a:ea typeface="微软雅黑" panose="020B0503020204020204" pitchFamily="34" charset="-122"/>
              </a:rPr>
              <a:t>15</a:t>
            </a:r>
            <a:r>
              <a:rPr lang="zh-CN" altLang="en-US" sz="1650" b="1" dirty="0">
                <a:latin typeface="微软雅黑" panose="020B0503020204020204" pitchFamily="34" charset="-122"/>
                <a:ea typeface="微软雅黑" panose="020B0503020204020204" pitchFamily="34" charset="-122"/>
              </a:rPr>
              <a:t>日，国家发展和改革委员会、水利部印发</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国家节水行动方案</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（发改环资规</a:t>
            </a:r>
            <a:r>
              <a:rPr lang="en-US" altLang="zh-CN" sz="1650" b="1" dirty="0">
                <a:latin typeface="微软雅黑" panose="020B0503020204020204" pitchFamily="34" charset="-122"/>
                <a:ea typeface="微软雅黑" panose="020B0503020204020204" pitchFamily="34" charset="-122"/>
              </a:rPr>
              <a:t>〔2019〕695</a:t>
            </a:r>
            <a:r>
              <a:rPr lang="zh-CN" altLang="en-US" sz="1650" b="1" dirty="0">
                <a:latin typeface="微软雅黑" panose="020B0503020204020204" pitchFamily="34" charset="-122"/>
                <a:ea typeface="微软雅黑" panose="020B0503020204020204" pitchFamily="34" charset="-122"/>
              </a:rPr>
              <a:t>号），提出“</a:t>
            </a:r>
            <a:r>
              <a:rPr lang="zh-CN" altLang="en-US" sz="1650" b="1" dirty="0">
                <a:solidFill>
                  <a:srgbClr val="FF0000"/>
                </a:solidFill>
                <a:latin typeface="微软雅黑" panose="020B0503020204020204" pitchFamily="34" charset="-122"/>
                <a:ea typeface="微软雅黑" panose="020B0503020204020204" pitchFamily="34" charset="-122"/>
              </a:rPr>
              <a:t>推动合同节水管理。”</a:t>
            </a:r>
            <a:endParaRPr lang="zh-CN" altLang="en-US" sz="1650" b="1" dirty="0">
              <a:solidFill>
                <a:srgbClr val="FF0000"/>
              </a:solidFill>
              <a:latin typeface="微软雅黑" panose="020B0503020204020204" pitchFamily="34" charset="-122"/>
              <a:ea typeface="微软雅黑" panose="020B0503020204020204" pitchFamily="34" charset="-122"/>
              <a:sym typeface="+mn-ea"/>
            </a:endParaRPr>
          </a:p>
          <a:p>
            <a:pPr marL="0" marR="0" lvl="0" indent="0" algn="just" defTabSz="914400" rtl="0" eaLnBrk="1" fontAlgn="auto" latinLnBrk="0" hangingPunct="1">
              <a:lnSpc>
                <a:spcPct val="150000"/>
              </a:lnSpc>
              <a:spcBef>
                <a:spcPts val="0"/>
              </a:spcBef>
              <a:spcAft>
                <a:spcPts val="0"/>
              </a:spcAft>
              <a:buClrTx/>
              <a:buSzTx/>
              <a:buFontTx/>
              <a:buNone/>
              <a:defRPr/>
            </a:pPr>
            <a:r>
              <a:rPr lang="zh-CN" altLang="en-US" sz="1650" b="1" dirty="0">
                <a:latin typeface="微软雅黑" panose="020B0503020204020204" pitchFamily="34" charset="-122"/>
                <a:ea typeface="微软雅黑" panose="020B0503020204020204" pitchFamily="34" charset="-122"/>
                <a:sym typeface="+mn-ea"/>
              </a:rPr>
              <a:t>创新市场服务模式，建立节水装备及产品的质量评级和市场准入制度、完善工业循环利用设施、集中建筑中水委托运营服务机制，在公共机构、公共建筑、高耗水工业、高耗水服务业、农业灌溉、供水管网漏损控制等领域，引导和推动合同节水管理。”</a:t>
            </a:r>
            <a:endParaRPr lang="zh-CN" altLang="zh-CN" sz="1650" b="1" dirty="0">
              <a:latin typeface="微软雅黑" panose="020B0503020204020204" pitchFamily="34" charset="-122"/>
              <a:ea typeface="微软雅黑" panose="020B0503020204020204" pitchFamily="34" charset="-122"/>
            </a:endParaRPr>
          </a:p>
        </p:txBody>
      </p:sp>
      <p:pic>
        <p:nvPicPr>
          <p:cNvPr id="13" name="Picture 2"/>
          <p:cNvPicPr>
            <a:picLocks noChangeAspect="1" noChangeArrowheads="1"/>
          </p:cNvPicPr>
          <p:nvPr/>
        </p:nvPicPr>
        <p:blipFill>
          <a:blip r:embed="rId2"/>
          <a:srcRect/>
          <a:stretch>
            <a:fillRect/>
          </a:stretch>
        </p:blipFill>
        <p:spPr bwMode="auto">
          <a:xfrm>
            <a:off x="773366" y="1818888"/>
            <a:ext cx="3090518" cy="3967339"/>
          </a:xfrm>
          <a:prstGeom prst="rect">
            <a:avLst/>
          </a:prstGeom>
          <a:solidFill>
            <a:srgbClr val="FFFFFF">
              <a:shade val="85000"/>
            </a:srgbClr>
          </a:solidFill>
          <a:ln w="22225" cap="sq" cmpd="sng">
            <a:solidFill>
              <a:schemeClr val="accent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9525"/>
            <a:ext cx="9144000" cy="6847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 4"/>
          <p:cNvGrpSpPr/>
          <p:nvPr/>
        </p:nvGrpSpPr>
        <p:grpSpPr bwMode="auto">
          <a:xfrm>
            <a:off x="2131271" y="2609850"/>
            <a:ext cx="6573397" cy="1247775"/>
            <a:chOff x="1295400" y="2806700"/>
            <a:chExt cx="5151162" cy="977900"/>
          </a:xfrm>
        </p:grpSpPr>
        <p:grpSp>
          <p:nvGrpSpPr>
            <p:cNvPr id="3" name="组 5"/>
            <p:cNvGrpSpPr/>
            <p:nvPr/>
          </p:nvGrpSpPr>
          <p:grpSpPr bwMode="auto">
            <a:xfrm>
              <a:off x="1295400" y="2806700"/>
              <a:ext cx="3576079" cy="977900"/>
              <a:chOff x="1866900" y="1689100"/>
              <a:chExt cx="3576079" cy="977900"/>
            </a:xfrm>
          </p:grpSpPr>
          <p:grpSp>
            <p:nvGrpSpPr>
              <p:cNvPr id="4" name="组 7"/>
              <p:cNvGrpSpPr/>
              <p:nvPr/>
            </p:nvGrpSpPr>
            <p:grpSpPr bwMode="auto">
              <a:xfrm>
                <a:off x="1866900" y="1689100"/>
                <a:ext cx="3576079" cy="977900"/>
                <a:chOff x="1866900" y="1689100"/>
                <a:chExt cx="3576079" cy="977900"/>
              </a:xfrm>
            </p:grpSpPr>
            <p:sp>
              <p:nvSpPr>
                <p:cNvPr id="15365" name="圆角矩形 9"/>
                <p:cNvSpPr>
                  <a:spLocks noChangeArrowheads="1"/>
                </p:cNvSpPr>
                <p:nvPr/>
              </p:nvSpPr>
              <p:spPr bwMode="auto">
                <a:xfrm>
                  <a:off x="2353732" y="1824567"/>
                  <a:ext cx="3089247"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1350">
                    <a:solidFill>
                      <a:srgbClr val="FFFFFF"/>
                    </a:solidFill>
                  </a:endParaRPr>
                </a:p>
              </p:txBody>
            </p:sp>
            <p:sp>
              <p:nvSpPr>
                <p:cNvPr id="11" name="椭圆 10"/>
                <p:cNvSpPr/>
                <p:nvPr/>
              </p:nvSpPr>
              <p:spPr>
                <a:xfrm>
                  <a:off x="1866900"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1350"/>
                </a:p>
              </p:txBody>
            </p:sp>
          </p:grpSp>
          <p:sp>
            <p:nvSpPr>
              <p:cNvPr id="15367" name="文本框 8"/>
              <p:cNvSpPr txBox="1">
                <a:spLocks noChangeArrowheads="1"/>
              </p:cNvSpPr>
              <p:nvPr/>
            </p:nvSpPr>
            <p:spPr bwMode="auto">
              <a:xfrm>
                <a:off x="2102937" y="1923066"/>
                <a:ext cx="501591" cy="50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zh-CN" altLang="en-US" sz="3600" dirty="0">
                    <a:solidFill>
                      <a:schemeClr val="bg1"/>
                    </a:solidFill>
                    <a:latin typeface="微软雅黑" panose="020B0503020204020204" pitchFamily="34" charset="-122"/>
                    <a:ea typeface="微软雅黑" panose="020B0503020204020204" pitchFamily="34" charset="-122"/>
                  </a:rPr>
                  <a:t>四</a:t>
                </a:r>
                <a:endParaRPr lang="en-US" altLang="zh-CN" sz="3600" dirty="0">
                  <a:solidFill>
                    <a:schemeClr val="bg1"/>
                  </a:solidFill>
                  <a:latin typeface="微软雅黑" panose="020B0503020204020204" pitchFamily="34" charset="-122"/>
                  <a:ea typeface="微软雅黑" panose="020B0503020204020204" pitchFamily="34" charset="-122"/>
                </a:endParaRPr>
              </a:p>
            </p:txBody>
          </p:sp>
        </p:grpSp>
        <p:sp>
          <p:nvSpPr>
            <p:cNvPr id="15368" name="文本框 6"/>
            <p:cNvSpPr txBox="1">
              <a:spLocks noChangeArrowheads="1"/>
            </p:cNvSpPr>
            <p:nvPr/>
          </p:nvSpPr>
          <p:spPr bwMode="auto">
            <a:xfrm>
              <a:off x="2273101" y="3075497"/>
              <a:ext cx="4173461" cy="397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700" b="1" dirty="0">
                  <a:solidFill>
                    <a:srgbClr val="0A5CB6"/>
                  </a:solidFill>
                  <a:latin typeface="微软雅黑" panose="020B0503020204020204" pitchFamily="34" charset="-122"/>
                  <a:ea typeface="微软雅黑" panose="020B0503020204020204" pitchFamily="34" charset="-122"/>
                </a:rPr>
                <a:t>  实施情况</a:t>
              </a:r>
              <a:endParaRPr lang="en-US" altLang="zh-CN" sz="2700" b="1" dirty="0">
                <a:solidFill>
                  <a:srgbClr val="0A5CB6"/>
                </a:solidFill>
                <a:latin typeface="微软雅黑" panose="020B0503020204020204" pitchFamily="34" charset="-122"/>
                <a:ea typeface="微软雅黑" panose="020B0503020204020204" pitchFamily="34" charset="-122"/>
              </a:endParaRPr>
            </a:p>
          </p:txBody>
        </p:sp>
      </p:grpSp>
      <p:sp>
        <p:nvSpPr>
          <p:cNvPr id="15370" name="文本框 12"/>
          <p:cNvSpPr txBox="1">
            <a:spLocks noChangeArrowheads="1"/>
          </p:cNvSpPr>
          <p:nvPr/>
        </p:nvSpPr>
        <p:spPr bwMode="auto">
          <a:xfrm>
            <a:off x="-870347" y="272653"/>
            <a:ext cx="309880"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zh-CN" altLang="en-US" sz="135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9"/>
          <p:cNvGrpSpPr/>
          <p:nvPr/>
        </p:nvGrpSpPr>
        <p:grpSpPr bwMode="auto">
          <a:xfrm>
            <a:off x="328126" y="1019175"/>
            <a:ext cx="8486558" cy="619125"/>
            <a:chOff x="-1085903" y="215899"/>
            <a:chExt cx="11314732" cy="825500"/>
          </a:xfrm>
        </p:grpSpPr>
        <p:grpSp>
          <p:nvGrpSpPr>
            <p:cNvPr id="3" name="组 10"/>
            <p:cNvGrpSpPr/>
            <p:nvPr/>
          </p:nvGrpSpPr>
          <p:grpSpPr bwMode="auto">
            <a:xfrm>
              <a:off x="-1085903" y="215899"/>
              <a:ext cx="10966905" cy="825500"/>
              <a:chOff x="-433516" y="2806700"/>
              <a:chExt cx="12991561" cy="977900"/>
            </a:xfrm>
          </p:grpSpPr>
          <p:grpSp>
            <p:nvGrpSpPr>
              <p:cNvPr id="5" name="组 12"/>
              <p:cNvGrpSpPr/>
              <p:nvPr/>
            </p:nvGrpSpPr>
            <p:grpSpPr bwMode="auto">
              <a:xfrm>
                <a:off x="-433516" y="2806700"/>
                <a:ext cx="12991561" cy="977900"/>
                <a:chOff x="137984" y="1689100"/>
                <a:chExt cx="12991561" cy="977900"/>
              </a:xfrm>
            </p:grpSpPr>
            <p:grpSp>
              <p:nvGrpSpPr>
                <p:cNvPr id="7" name="组 14"/>
                <p:cNvGrpSpPr/>
                <p:nvPr/>
              </p:nvGrpSpPr>
              <p:grpSpPr bwMode="auto">
                <a:xfrm>
                  <a:off x="137984" y="1689100"/>
                  <a:ext cx="12991561" cy="977900"/>
                  <a:chOff x="137984" y="1689100"/>
                  <a:chExt cx="12991561" cy="977900"/>
                </a:xfrm>
              </p:grpSpPr>
              <p:sp>
                <p:nvSpPr>
                  <p:cNvPr id="9"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0"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1" name="椭圆 10"/>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8"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04</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6"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  实施情况</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4"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文本框 19"/>
          <p:cNvSpPr txBox="1"/>
          <p:nvPr/>
        </p:nvSpPr>
        <p:spPr>
          <a:xfrm>
            <a:off x="328126" y="1569737"/>
            <a:ext cx="8642505" cy="471805"/>
          </a:xfrm>
          <a:prstGeom prst="rect">
            <a:avLst/>
          </a:prstGeom>
          <a:noFill/>
        </p:spPr>
        <p:txBody>
          <a:bodyPr wrap="square" rtlCol="0">
            <a:spAutoFit/>
          </a:bodyPr>
          <a:lstStyle/>
          <a:p>
            <a:pPr algn="just">
              <a:lnSpc>
                <a:spcPct val="150000"/>
              </a:lnSpc>
            </a:pP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         </a:t>
            </a:r>
            <a:r>
              <a:rPr lang="en-US" altLang="zh-CN" sz="1650" b="1" dirty="0">
                <a:latin typeface="微软雅黑" panose="020B0503020204020204" pitchFamily="34" charset="-122"/>
                <a:ea typeface="微软雅黑" panose="020B0503020204020204" pitchFamily="34" charset="-122"/>
                <a:sym typeface="Arial" panose="020B0604020202020204" pitchFamily="34" charset="0"/>
              </a:rPr>
              <a:t>1</a:t>
            </a: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、制订了相关的技术标准</a:t>
            </a: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4" name="组合 13"/>
          <p:cNvGrpSpPr/>
          <p:nvPr/>
        </p:nvGrpSpPr>
        <p:grpSpPr>
          <a:xfrm>
            <a:off x="1204080" y="3952781"/>
            <a:ext cx="6975434" cy="1960814"/>
            <a:chOff x="1098662" y="3869230"/>
            <a:chExt cx="9300578" cy="2614418"/>
          </a:xfrm>
        </p:grpSpPr>
        <p:grpSp>
          <p:nvGrpSpPr>
            <p:cNvPr id="15" name="组 3"/>
            <p:cNvGrpSpPr/>
            <p:nvPr/>
          </p:nvGrpSpPr>
          <p:grpSpPr>
            <a:xfrm>
              <a:off x="1098662" y="3869230"/>
              <a:ext cx="5293970" cy="2614418"/>
              <a:chOff x="3800513" y="3515896"/>
              <a:chExt cx="4784098" cy="2232526"/>
            </a:xfrm>
          </p:grpSpPr>
          <p:pic>
            <p:nvPicPr>
              <p:cNvPr id="18" name="图片 17"/>
              <p:cNvPicPr>
                <a:picLocks noChangeAspect="1"/>
              </p:cNvPicPr>
              <p:nvPr/>
            </p:nvPicPr>
            <p:blipFill>
              <a:blip r:embed="rId2" cstate="print"/>
              <a:stretch>
                <a:fillRect/>
              </a:stretch>
            </p:blipFill>
            <p:spPr>
              <a:xfrm>
                <a:off x="3800513" y="3515896"/>
                <a:ext cx="1500648" cy="2232526"/>
              </a:xfrm>
              <a:prstGeom prst="rect">
                <a:avLst/>
              </a:prstGeom>
              <a:ln>
                <a:solidFill>
                  <a:schemeClr val="accent1"/>
                </a:solidFill>
              </a:ln>
              <a:effectLst>
                <a:reflection stA="34000" endPos="23000" dist="12700" dir="5400000" sy="-100000" algn="bl" rotWithShape="0"/>
              </a:effectLst>
            </p:spPr>
          </p:pic>
          <p:pic>
            <p:nvPicPr>
              <p:cNvPr id="19" name="图片 18"/>
              <p:cNvPicPr>
                <a:picLocks noChangeAspect="1"/>
              </p:cNvPicPr>
              <p:nvPr/>
            </p:nvPicPr>
            <p:blipFill>
              <a:blip r:embed="rId3" cstate="print"/>
              <a:stretch>
                <a:fillRect/>
              </a:stretch>
            </p:blipFill>
            <p:spPr>
              <a:xfrm>
                <a:off x="5442030" y="3515896"/>
                <a:ext cx="1500906" cy="2232526"/>
              </a:xfrm>
              <a:prstGeom prst="rect">
                <a:avLst/>
              </a:prstGeom>
              <a:ln>
                <a:solidFill>
                  <a:schemeClr val="accent1"/>
                </a:solidFill>
              </a:ln>
              <a:effectLst>
                <a:reflection stA="34000" endPos="23000" dist="12700" dir="5400000" sy="-100000" algn="bl" rotWithShape="0"/>
              </a:effectLst>
            </p:spPr>
          </p:pic>
          <p:pic>
            <p:nvPicPr>
              <p:cNvPr id="20" name="图片 19"/>
              <p:cNvPicPr>
                <a:picLocks noChangeAspect="1"/>
              </p:cNvPicPr>
              <p:nvPr/>
            </p:nvPicPr>
            <p:blipFill>
              <a:blip r:embed="rId4" cstate="print"/>
              <a:stretch>
                <a:fillRect/>
              </a:stretch>
            </p:blipFill>
            <p:spPr>
              <a:xfrm>
                <a:off x="7083806" y="3515896"/>
                <a:ext cx="1500805" cy="2232526"/>
              </a:xfrm>
              <a:prstGeom prst="rect">
                <a:avLst/>
              </a:prstGeom>
              <a:ln>
                <a:solidFill>
                  <a:schemeClr val="accent1"/>
                </a:solidFill>
              </a:ln>
              <a:effectLst>
                <a:reflection stA="34000" endPos="23000" dist="12700" dir="5400000" sy="-100000" algn="bl" rotWithShape="0"/>
              </a:effectLst>
            </p:spPr>
          </p:pic>
        </p:grpSp>
        <p:pic>
          <p:nvPicPr>
            <p:cNvPr id="16" name="图片 15"/>
            <p:cNvPicPr>
              <a:picLocks noChangeAspect="1"/>
            </p:cNvPicPr>
            <p:nvPr/>
          </p:nvPicPr>
          <p:blipFill>
            <a:blip r:embed="rId5" cstate="print"/>
            <a:stretch>
              <a:fillRect/>
            </a:stretch>
          </p:blipFill>
          <p:spPr>
            <a:xfrm>
              <a:off x="6548516" y="3870048"/>
              <a:ext cx="1846565" cy="2613600"/>
            </a:xfrm>
            <a:prstGeom prst="rect">
              <a:avLst/>
            </a:prstGeom>
            <a:ln>
              <a:solidFill>
                <a:schemeClr val="accent1"/>
              </a:solidFill>
            </a:ln>
            <a:effectLst>
              <a:reflection stA="34000" endPos="23000" dist="12700" dir="5400000" sy="-100000" algn="bl" rotWithShape="0"/>
            </a:effectLst>
          </p:spPr>
        </p:pic>
        <p:pic>
          <p:nvPicPr>
            <p:cNvPr id="17" name="图片 16"/>
            <p:cNvPicPr>
              <a:picLocks noChangeAspect="1"/>
            </p:cNvPicPr>
            <p:nvPr/>
          </p:nvPicPr>
          <p:blipFill>
            <a:blip r:embed="rId6"/>
            <a:stretch>
              <a:fillRect/>
            </a:stretch>
          </p:blipFill>
          <p:spPr>
            <a:xfrm>
              <a:off x="8550965" y="3869230"/>
              <a:ext cx="1848275" cy="2613600"/>
            </a:xfrm>
            <a:prstGeom prst="rect">
              <a:avLst/>
            </a:prstGeom>
            <a:ln>
              <a:solidFill>
                <a:schemeClr val="accent1"/>
              </a:solidFill>
            </a:ln>
            <a:effectLst>
              <a:reflection stA="34000" endPos="23000" dist="12700" dir="5400000" sy="-100000" algn="bl" rotWithShape="0"/>
            </a:effectLst>
          </p:spPr>
        </p:pic>
      </p:grpSp>
      <p:sp>
        <p:nvSpPr>
          <p:cNvPr id="21" name="文本框 42"/>
          <p:cNvSpPr txBox="1">
            <a:spLocks noChangeArrowheads="1"/>
          </p:cNvSpPr>
          <p:nvPr/>
        </p:nvSpPr>
        <p:spPr bwMode="auto">
          <a:xfrm>
            <a:off x="533735" y="1875179"/>
            <a:ext cx="8073163" cy="199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indent="457200" algn="just">
              <a:lnSpc>
                <a:spcPct val="150000"/>
              </a:lnSpc>
            </a:pPr>
            <a:r>
              <a:rPr lang="zh-CN" altLang="en-US" sz="1650" b="1" dirty="0">
                <a:latin typeface="微软雅黑" panose="020B0503020204020204" pitchFamily="34" charset="-122"/>
                <a:ea typeface="微软雅黑" panose="020B0503020204020204" pitchFamily="34" charset="-122"/>
              </a:rPr>
              <a:t>水利部牵头制订了</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项目节水评估技术导则</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a:t>
            </a:r>
            <a:r>
              <a:rPr lang="en-US" altLang="zh-CN" sz="1650" b="1" dirty="0">
                <a:latin typeface="微软雅黑" panose="020B0503020204020204" pitchFamily="34" charset="-122"/>
                <a:ea typeface="微软雅黑" panose="020B0503020204020204" pitchFamily="34" charset="-122"/>
              </a:rPr>
              <a:t>GB/T34147-2017)</a:t>
            </a:r>
            <a:r>
              <a:rPr lang="zh-CN" altLang="en-US" sz="1650" b="1" dirty="0">
                <a:latin typeface="微软雅黑" panose="020B0503020204020204" pitchFamily="34" charset="-122"/>
                <a:ea typeface="微软雅黑" panose="020B0503020204020204" pitchFamily="34" charset="-122"/>
              </a:rPr>
              <a:t>、</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项目节水量计算导则</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a:t>
            </a:r>
            <a:r>
              <a:rPr lang="en-US" altLang="zh-CN" sz="1650" b="1" dirty="0">
                <a:latin typeface="微软雅黑" panose="020B0503020204020204" pitchFamily="34" charset="-122"/>
                <a:ea typeface="微软雅黑" panose="020B0503020204020204" pitchFamily="34" charset="-122"/>
              </a:rPr>
              <a:t>GB/T34148-2017)</a:t>
            </a:r>
            <a:r>
              <a:rPr lang="zh-CN" altLang="en-US" sz="1650" b="1" dirty="0">
                <a:latin typeface="微软雅黑" panose="020B0503020204020204" pitchFamily="34" charset="-122"/>
                <a:ea typeface="微软雅黑" panose="020B0503020204020204" pitchFamily="34" charset="-122"/>
              </a:rPr>
              <a:t>、</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合同节水管理技术通则</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a:t>
            </a:r>
            <a:r>
              <a:rPr lang="en-US" altLang="zh-CN" sz="1650" b="1" dirty="0">
                <a:latin typeface="微软雅黑" panose="020B0503020204020204" pitchFamily="34" charset="-122"/>
                <a:ea typeface="微软雅黑" panose="020B0503020204020204" pitchFamily="34" charset="-122"/>
              </a:rPr>
              <a:t>GB/T34149-2017)</a:t>
            </a:r>
            <a:r>
              <a:rPr lang="zh-CN" altLang="en-US" sz="1650" b="1" dirty="0">
                <a:latin typeface="微软雅黑" panose="020B0503020204020204" pitchFamily="34" charset="-122"/>
                <a:ea typeface="微软雅黑" panose="020B0503020204020204" pitchFamily="34" charset="-122"/>
              </a:rPr>
              <a:t>三项国标及</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公共机构合同节水管理项目实施导则</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a:t>
            </a:r>
            <a:r>
              <a:rPr lang="en-US" altLang="zh-CN" sz="1650" b="1" dirty="0">
                <a:latin typeface="微软雅黑" panose="020B0503020204020204" pitchFamily="34" charset="-122"/>
                <a:ea typeface="微软雅黑" panose="020B0503020204020204" pitchFamily="34" charset="-122"/>
              </a:rPr>
              <a:t>T/CHES20-2018)</a:t>
            </a:r>
            <a:r>
              <a:rPr lang="zh-CN" altLang="en-US" sz="1650" b="1" dirty="0">
                <a:latin typeface="微软雅黑" panose="020B0503020204020204" pitchFamily="34" charset="-122"/>
                <a:ea typeface="微软雅黑" panose="020B0503020204020204" pitchFamily="34" charset="-122"/>
              </a:rPr>
              <a:t>、</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高校合同节水项目实施导则</a:t>
            </a:r>
            <a:r>
              <a:rPr lang="en-US" altLang="zh-CN" sz="1650" b="1" dirty="0">
                <a:latin typeface="微软雅黑" panose="020B0503020204020204" pitchFamily="34" charset="-122"/>
                <a:ea typeface="微软雅黑" panose="020B0503020204020204" pitchFamily="34" charset="-122"/>
              </a:rPr>
              <a:t>》</a:t>
            </a:r>
            <a:r>
              <a:rPr lang="zh-CN" altLang="en-US" sz="1650" b="1" dirty="0">
                <a:latin typeface="微软雅黑" panose="020B0503020204020204" pitchFamily="34" charset="-122"/>
                <a:ea typeface="微软雅黑" panose="020B0503020204020204" pitchFamily="34" charset="-122"/>
              </a:rPr>
              <a:t>（（</a:t>
            </a:r>
            <a:r>
              <a:rPr lang="en-US" altLang="zh-CN" sz="1650" b="1" dirty="0">
                <a:latin typeface="微软雅黑" panose="020B0503020204020204" pitchFamily="34" charset="-122"/>
                <a:ea typeface="微软雅黑" panose="020B0503020204020204" pitchFamily="34" charset="-122"/>
              </a:rPr>
              <a:t>T/CHES33-2019 T/JYHQ0005-2019)</a:t>
            </a:r>
            <a:r>
              <a:rPr lang="zh-CN" altLang="en-US" sz="1650" b="1" dirty="0">
                <a:latin typeface="微软雅黑" panose="020B0503020204020204" pitchFamily="34" charset="-122"/>
                <a:ea typeface="微软雅黑" panose="020B0503020204020204" pitchFamily="34" charset="-122"/>
              </a:rPr>
              <a:t>）两项团标，作为支撑实施合同节水管理的技术文件。</a:t>
            </a:r>
            <a:endParaRPr lang="zh-CN" altLang="zh-CN" sz="165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9"/>
          <p:cNvGrpSpPr/>
          <p:nvPr/>
        </p:nvGrpSpPr>
        <p:grpSpPr bwMode="auto">
          <a:xfrm>
            <a:off x="328126" y="1019175"/>
            <a:ext cx="8486558" cy="619125"/>
            <a:chOff x="-1085903" y="215899"/>
            <a:chExt cx="11314732" cy="825500"/>
          </a:xfrm>
        </p:grpSpPr>
        <p:grpSp>
          <p:nvGrpSpPr>
            <p:cNvPr id="3" name="组 10"/>
            <p:cNvGrpSpPr/>
            <p:nvPr/>
          </p:nvGrpSpPr>
          <p:grpSpPr bwMode="auto">
            <a:xfrm>
              <a:off x="-1085903" y="215899"/>
              <a:ext cx="10966905" cy="825500"/>
              <a:chOff x="-433516" y="2806700"/>
              <a:chExt cx="12991561" cy="977900"/>
            </a:xfrm>
          </p:grpSpPr>
          <p:grpSp>
            <p:nvGrpSpPr>
              <p:cNvPr id="5" name="组 12"/>
              <p:cNvGrpSpPr/>
              <p:nvPr/>
            </p:nvGrpSpPr>
            <p:grpSpPr bwMode="auto">
              <a:xfrm>
                <a:off x="-433516" y="2806700"/>
                <a:ext cx="12991561" cy="977900"/>
                <a:chOff x="137984" y="1689100"/>
                <a:chExt cx="12991561" cy="977900"/>
              </a:xfrm>
            </p:grpSpPr>
            <p:grpSp>
              <p:nvGrpSpPr>
                <p:cNvPr id="7" name="组 14"/>
                <p:cNvGrpSpPr/>
                <p:nvPr/>
              </p:nvGrpSpPr>
              <p:grpSpPr bwMode="auto">
                <a:xfrm>
                  <a:off x="137984" y="1689100"/>
                  <a:ext cx="12991561" cy="977900"/>
                  <a:chOff x="137984" y="1689100"/>
                  <a:chExt cx="12991561" cy="977900"/>
                </a:xfrm>
              </p:grpSpPr>
              <p:sp>
                <p:nvSpPr>
                  <p:cNvPr id="9"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0"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1" name="椭圆 10"/>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8"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04</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6"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  实施情况</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4"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文本框 19"/>
          <p:cNvSpPr txBox="1"/>
          <p:nvPr/>
        </p:nvSpPr>
        <p:spPr>
          <a:xfrm>
            <a:off x="328126" y="1569737"/>
            <a:ext cx="8642505" cy="471805"/>
          </a:xfrm>
          <a:prstGeom prst="rect">
            <a:avLst/>
          </a:prstGeom>
          <a:noFill/>
        </p:spPr>
        <p:txBody>
          <a:bodyPr wrap="square" rtlCol="0">
            <a:spAutoFit/>
          </a:bodyPr>
          <a:lstStyle/>
          <a:p>
            <a:pPr algn="just">
              <a:lnSpc>
                <a:spcPct val="150000"/>
              </a:lnSpc>
            </a:pP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         </a:t>
            </a:r>
            <a:r>
              <a:rPr lang="en-US" altLang="zh-CN" sz="1650" b="1" dirty="0">
                <a:latin typeface="微软雅黑" panose="020B0503020204020204" pitchFamily="34" charset="-122"/>
                <a:ea typeface="微软雅黑" panose="020B0503020204020204" pitchFamily="34" charset="-122"/>
                <a:sym typeface="Arial" panose="020B0604020202020204" pitchFamily="34" charset="0"/>
              </a:rPr>
              <a:t>2</a:t>
            </a: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、广泛开展政策宣贯和研讨</a:t>
            </a: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p:txBody>
      </p:sp>
      <p:pic>
        <p:nvPicPr>
          <p:cNvPr id="14" name="Picture 2" descr="\\10.1.83.89\share\合同节水\2017\课题验收资料\成果及备查资料\合同节水政策解读报纸.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0851" y="2206856"/>
            <a:ext cx="2227500" cy="3240000"/>
          </a:xfrm>
          <a:prstGeom prst="rect">
            <a:avLst/>
          </a:prstGeom>
          <a:ln>
            <a:noFill/>
          </a:ln>
          <a:effectLst>
            <a:outerShdw blurRad="292100" dist="139700" dir="2700000" algn="tl" rotWithShape="0">
              <a:srgbClr val="333333">
                <a:alpha val="65000"/>
              </a:srgbClr>
            </a:outerShdw>
          </a:effectLst>
        </p:spPr>
      </p:pic>
      <p:pic>
        <p:nvPicPr>
          <p:cNvPr id="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1688" y="2188862"/>
            <a:ext cx="2300625" cy="3240000"/>
          </a:xfrm>
          <a:prstGeom prst="rect">
            <a:avLst/>
          </a:prstGeom>
          <a:ln>
            <a:noFill/>
          </a:ln>
          <a:effectLst>
            <a:outerShdw blurRad="292100" dist="139700" dir="2700000" algn="tl" rotWithShape="0">
              <a:srgbClr val="333333">
                <a:alpha val="65000"/>
              </a:srgbClr>
            </a:outerShdw>
          </a:effectLst>
        </p:spPr>
      </p:pic>
      <p:pic>
        <p:nvPicPr>
          <p:cNvPr id="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5258" y="2197490"/>
            <a:ext cx="2237891" cy="3240000"/>
          </a:xfrm>
          <a:prstGeom prst="rect">
            <a:avLst/>
          </a:prstGeom>
          <a:ln>
            <a:noFill/>
          </a:ln>
          <a:effectLst>
            <a:outerShdw blurRad="292100" dist="139700" dir="2700000" algn="tl" rotWithShape="0">
              <a:srgbClr val="333333">
                <a:alpha val="65000"/>
              </a:srgbClr>
            </a:outerShdw>
          </a:effectLst>
        </p:spPr>
      </p:pic>
      <p:sp>
        <p:nvSpPr>
          <p:cNvPr id="17" name="文本框 42"/>
          <p:cNvSpPr txBox="1">
            <a:spLocks noChangeArrowheads="1"/>
          </p:cNvSpPr>
          <p:nvPr/>
        </p:nvSpPr>
        <p:spPr bwMode="auto">
          <a:xfrm>
            <a:off x="1607331" y="5574980"/>
            <a:ext cx="6084094" cy="344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indent="0" algn="ctr"/>
            <a:r>
              <a:rPr lang="zh-CN" altLang="en-US" sz="1650" b="1" dirty="0">
                <a:latin typeface="微软雅黑" panose="020B0503020204020204" pitchFamily="34" charset="-122"/>
                <a:ea typeface="微软雅黑" panose="020B0503020204020204" pitchFamily="34" charset="-122"/>
              </a:rPr>
              <a:t>人民日报、中国水利报等主流媒体深度报道合同节水</a:t>
            </a:r>
            <a:endParaRPr lang="zh-CN" altLang="en-US" sz="165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9"/>
          <p:cNvGrpSpPr/>
          <p:nvPr/>
        </p:nvGrpSpPr>
        <p:grpSpPr bwMode="auto">
          <a:xfrm>
            <a:off x="328126" y="1019175"/>
            <a:ext cx="8486558" cy="619125"/>
            <a:chOff x="-1085903" y="215899"/>
            <a:chExt cx="11314732" cy="825500"/>
          </a:xfrm>
        </p:grpSpPr>
        <p:grpSp>
          <p:nvGrpSpPr>
            <p:cNvPr id="3" name="组 10"/>
            <p:cNvGrpSpPr/>
            <p:nvPr/>
          </p:nvGrpSpPr>
          <p:grpSpPr bwMode="auto">
            <a:xfrm>
              <a:off x="-1085903" y="215899"/>
              <a:ext cx="10966905" cy="825500"/>
              <a:chOff x="-433516" y="2806700"/>
              <a:chExt cx="12991561" cy="977900"/>
            </a:xfrm>
          </p:grpSpPr>
          <p:grpSp>
            <p:nvGrpSpPr>
              <p:cNvPr id="5" name="组 12"/>
              <p:cNvGrpSpPr/>
              <p:nvPr/>
            </p:nvGrpSpPr>
            <p:grpSpPr bwMode="auto">
              <a:xfrm>
                <a:off x="-433516" y="2806700"/>
                <a:ext cx="12991561" cy="977900"/>
                <a:chOff x="137984" y="1689100"/>
                <a:chExt cx="12991561" cy="977900"/>
              </a:xfrm>
            </p:grpSpPr>
            <p:grpSp>
              <p:nvGrpSpPr>
                <p:cNvPr id="7" name="组 14"/>
                <p:cNvGrpSpPr/>
                <p:nvPr/>
              </p:nvGrpSpPr>
              <p:grpSpPr bwMode="auto">
                <a:xfrm>
                  <a:off x="137984" y="1689100"/>
                  <a:ext cx="12991561" cy="977900"/>
                  <a:chOff x="137984" y="1689100"/>
                  <a:chExt cx="12991561" cy="977900"/>
                </a:xfrm>
              </p:grpSpPr>
              <p:sp>
                <p:nvSpPr>
                  <p:cNvPr id="9"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0"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1" name="椭圆 10"/>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8"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04</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6"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  实施情况</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4"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文本框 42"/>
          <p:cNvSpPr txBox="1">
            <a:spLocks noChangeArrowheads="1"/>
          </p:cNvSpPr>
          <p:nvPr/>
        </p:nvSpPr>
        <p:spPr bwMode="auto">
          <a:xfrm>
            <a:off x="220318" y="4445172"/>
            <a:ext cx="2845691" cy="344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indent="0" algn="ctr"/>
            <a:r>
              <a:rPr lang="zh-CN" altLang="en-US" sz="1650" b="1" dirty="0">
                <a:latin typeface="微软雅黑" panose="020B0503020204020204" pitchFamily="34" charset="-122"/>
                <a:ea typeface="微软雅黑" panose="020B0503020204020204" pitchFamily="34" charset="-122"/>
              </a:rPr>
              <a:t>交流研讨会（</a:t>
            </a:r>
            <a:r>
              <a:rPr lang="en-US" altLang="zh-CN" sz="1650" b="1" dirty="0">
                <a:latin typeface="微软雅黑" panose="020B0503020204020204" pitchFamily="34" charset="-122"/>
                <a:ea typeface="微软雅黑" panose="020B0503020204020204" pitchFamily="34" charset="-122"/>
              </a:rPr>
              <a:t>2018.12 </a:t>
            </a:r>
            <a:r>
              <a:rPr lang="zh-CN" altLang="en-US" sz="1650" b="1" dirty="0">
                <a:latin typeface="微软雅黑" panose="020B0503020204020204" pitchFamily="34" charset="-122"/>
                <a:ea typeface="微软雅黑" panose="020B0503020204020204" pitchFamily="34" charset="-122"/>
              </a:rPr>
              <a:t>上海）</a:t>
            </a:r>
            <a:endParaRPr lang="zh-CN" altLang="en-US" sz="1650" b="1" dirty="0">
              <a:latin typeface="微软雅黑" panose="020B0503020204020204" pitchFamily="34" charset="-122"/>
              <a:ea typeface="微软雅黑" panose="020B0503020204020204" pitchFamily="34" charset="-122"/>
            </a:endParaRPr>
          </a:p>
        </p:txBody>
      </p:sp>
      <p:pic>
        <p:nvPicPr>
          <p:cNvPr id="13" name="Picture 2" descr="\\10.1.83.89\share\合同节水\2018\片区会议研讨\上海会议\新闻稿及照片\2018.12 合同节水管理交流研讨会（图片）\会场.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7332"/>
          <a:stretch>
            <a:fillRect/>
          </a:stretch>
        </p:blipFill>
        <p:spPr bwMode="auto">
          <a:xfrm>
            <a:off x="150010" y="2415340"/>
            <a:ext cx="2916000" cy="18014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4" name="Picture 3" descr="\\10.1.83.89\share\合同节水\2019\3.15邯郸会议\会议图片\微信图片_2019031809145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251"/>
          <a:stretch>
            <a:fillRect/>
          </a:stretch>
        </p:blipFill>
        <p:spPr bwMode="auto">
          <a:xfrm>
            <a:off x="3111945" y="2415341"/>
            <a:ext cx="2916000" cy="18014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5" name="文本框 42"/>
          <p:cNvSpPr txBox="1">
            <a:spLocks noChangeArrowheads="1"/>
          </p:cNvSpPr>
          <p:nvPr/>
        </p:nvSpPr>
        <p:spPr bwMode="auto">
          <a:xfrm>
            <a:off x="3182254" y="4445172"/>
            <a:ext cx="2845691" cy="344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indent="0" algn="ctr"/>
            <a:r>
              <a:rPr lang="zh-CN" altLang="en-US" sz="1650" b="1" dirty="0">
                <a:latin typeface="微软雅黑" panose="020B0503020204020204" pitchFamily="34" charset="-122"/>
                <a:ea typeface="微软雅黑" panose="020B0503020204020204" pitchFamily="34" charset="-122"/>
              </a:rPr>
              <a:t>现场交流会（</a:t>
            </a:r>
            <a:r>
              <a:rPr lang="en-US" altLang="zh-CN" sz="1650" b="1" dirty="0">
                <a:latin typeface="微软雅黑" panose="020B0503020204020204" pitchFamily="34" charset="-122"/>
                <a:ea typeface="微软雅黑" panose="020B0503020204020204" pitchFamily="34" charset="-122"/>
              </a:rPr>
              <a:t>2019.3 </a:t>
            </a:r>
            <a:r>
              <a:rPr lang="zh-CN" altLang="en-US" sz="1650" b="1" dirty="0">
                <a:latin typeface="微软雅黑" panose="020B0503020204020204" pitchFamily="34" charset="-122"/>
                <a:ea typeface="微软雅黑" panose="020B0503020204020204" pitchFamily="34" charset="-122"/>
              </a:rPr>
              <a:t>河北）</a:t>
            </a:r>
            <a:endParaRPr lang="zh-CN" altLang="en-US" sz="1650" b="1" dirty="0">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rotWithShape="1">
          <a:blip r:embed="rId4" cstate="print">
            <a:extLst>
              <a:ext uri="{28A0092B-C50C-407E-A947-70E740481C1C}">
                <a14:useLocalDpi xmlns:a14="http://schemas.microsoft.com/office/drawing/2010/main" val="0"/>
              </a:ext>
            </a:extLst>
          </a:blip>
          <a:srcRect r="-951"/>
          <a:stretch>
            <a:fillRect/>
          </a:stretch>
        </p:blipFill>
        <p:spPr>
          <a:xfrm>
            <a:off x="6080531" y="2415340"/>
            <a:ext cx="2916000" cy="1801454"/>
          </a:xfrm>
          <a:prstGeom prst="rect">
            <a:avLst/>
          </a:prstGeom>
          <a:ln>
            <a:noFill/>
          </a:ln>
          <a:effectLst>
            <a:outerShdw blurRad="292100" dist="139700" dir="2700000" algn="tl" rotWithShape="0">
              <a:srgbClr val="333333">
                <a:alpha val="65000"/>
              </a:srgbClr>
            </a:outerShdw>
          </a:effectLst>
        </p:spPr>
      </p:pic>
      <p:sp>
        <p:nvSpPr>
          <p:cNvPr id="18" name="文本框 42"/>
          <p:cNvSpPr txBox="1">
            <a:spLocks noChangeArrowheads="1"/>
          </p:cNvSpPr>
          <p:nvPr/>
        </p:nvSpPr>
        <p:spPr bwMode="auto">
          <a:xfrm>
            <a:off x="6115685" y="4445172"/>
            <a:ext cx="2845691" cy="344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indent="0" algn="ctr"/>
            <a:r>
              <a:rPr lang="zh-CN" altLang="en-US" sz="1650" b="1" dirty="0">
                <a:latin typeface="微软雅黑" panose="020B0503020204020204" pitchFamily="34" charset="-122"/>
                <a:ea typeface="微软雅黑" panose="020B0503020204020204" pitchFamily="34" charset="-122"/>
              </a:rPr>
              <a:t>标准宣贯会（</a:t>
            </a:r>
            <a:r>
              <a:rPr lang="en-US" altLang="zh-CN" sz="1650" b="1" dirty="0">
                <a:latin typeface="微软雅黑" panose="020B0503020204020204" pitchFamily="34" charset="-122"/>
                <a:ea typeface="微软雅黑" panose="020B0503020204020204" pitchFamily="34" charset="-122"/>
              </a:rPr>
              <a:t>2019.11 </a:t>
            </a:r>
            <a:r>
              <a:rPr lang="zh-CN" altLang="en-US" sz="1650" b="1" dirty="0">
                <a:latin typeface="微软雅黑" panose="020B0503020204020204" pitchFamily="34" charset="-122"/>
                <a:ea typeface="微软雅黑" panose="020B0503020204020204" pitchFamily="34" charset="-122"/>
              </a:rPr>
              <a:t>北京）</a:t>
            </a:r>
            <a:endParaRPr lang="zh-CN" altLang="en-US" sz="1650" b="1" dirty="0">
              <a:latin typeface="微软雅黑" panose="020B0503020204020204" pitchFamily="34" charset="-122"/>
              <a:ea typeface="微软雅黑" panose="020B0503020204020204" pitchFamily="34" charset="-122"/>
            </a:endParaRPr>
          </a:p>
        </p:txBody>
      </p:sp>
      <p:sp>
        <p:nvSpPr>
          <p:cNvPr id="19" name="文本框 19"/>
          <p:cNvSpPr txBox="1"/>
          <p:nvPr/>
        </p:nvSpPr>
        <p:spPr>
          <a:xfrm>
            <a:off x="328126" y="1609303"/>
            <a:ext cx="8642505" cy="471805"/>
          </a:xfrm>
          <a:prstGeom prst="rect">
            <a:avLst/>
          </a:prstGeom>
          <a:noFill/>
        </p:spPr>
        <p:txBody>
          <a:bodyPr wrap="square" rtlCol="0">
            <a:spAutoFit/>
          </a:bodyPr>
          <a:lstStyle/>
          <a:p>
            <a:pPr algn="just">
              <a:lnSpc>
                <a:spcPct val="150000"/>
              </a:lnSpc>
            </a:pP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         </a:t>
            </a:r>
            <a:r>
              <a:rPr lang="en-US" altLang="zh-CN" sz="1650" b="1" dirty="0">
                <a:latin typeface="微软雅黑" panose="020B0503020204020204" pitchFamily="34" charset="-122"/>
                <a:ea typeface="微软雅黑" panose="020B0503020204020204" pitchFamily="34" charset="-122"/>
                <a:sym typeface="Arial" panose="020B0604020202020204" pitchFamily="34" charset="0"/>
              </a:rPr>
              <a:t>2</a:t>
            </a: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、广泛开展政策宣贯和研讨</a:t>
            </a: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9"/>
          <p:cNvGrpSpPr/>
          <p:nvPr/>
        </p:nvGrpSpPr>
        <p:grpSpPr bwMode="auto">
          <a:xfrm>
            <a:off x="328126" y="1019175"/>
            <a:ext cx="8486558" cy="619125"/>
            <a:chOff x="-1085903" y="215899"/>
            <a:chExt cx="11314732" cy="825500"/>
          </a:xfrm>
        </p:grpSpPr>
        <p:grpSp>
          <p:nvGrpSpPr>
            <p:cNvPr id="3" name="组 10"/>
            <p:cNvGrpSpPr/>
            <p:nvPr/>
          </p:nvGrpSpPr>
          <p:grpSpPr bwMode="auto">
            <a:xfrm>
              <a:off x="-1085903" y="215899"/>
              <a:ext cx="10966905" cy="825500"/>
              <a:chOff x="-433516" y="2806700"/>
              <a:chExt cx="12991561" cy="977900"/>
            </a:xfrm>
          </p:grpSpPr>
          <p:grpSp>
            <p:nvGrpSpPr>
              <p:cNvPr id="5" name="组 12"/>
              <p:cNvGrpSpPr/>
              <p:nvPr/>
            </p:nvGrpSpPr>
            <p:grpSpPr bwMode="auto">
              <a:xfrm>
                <a:off x="-433516" y="2806700"/>
                <a:ext cx="12991561" cy="977900"/>
                <a:chOff x="137984" y="1689100"/>
                <a:chExt cx="12991561" cy="977900"/>
              </a:xfrm>
            </p:grpSpPr>
            <p:grpSp>
              <p:nvGrpSpPr>
                <p:cNvPr id="7" name="组 14"/>
                <p:cNvGrpSpPr/>
                <p:nvPr/>
              </p:nvGrpSpPr>
              <p:grpSpPr bwMode="auto">
                <a:xfrm>
                  <a:off x="137984" y="1689100"/>
                  <a:ext cx="12991561" cy="977900"/>
                  <a:chOff x="137984" y="1689100"/>
                  <a:chExt cx="12991561" cy="977900"/>
                </a:xfrm>
              </p:grpSpPr>
              <p:sp>
                <p:nvSpPr>
                  <p:cNvPr id="9"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0"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1" name="椭圆 10"/>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8"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04</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6"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  实施情况</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4"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文本框 19"/>
          <p:cNvSpPr txBox="1"/>
          <p:nvPr/>
        </p:nvSpPr>
        <p:spPr>
          <a:xfrm>
            <a:off x="328126" y="1569737"/>
            <a:ext cx="8642505" cy="471805"/>
          </a:xfrm>
          <a:prstGeom prst="rect">
            <a:avLst/>
          </a:prstGeom>
          <a:noFill/>
        </p:spPr>
        <p:txBody>
          <a:bodyPr wrap="square" rtlCol="0">
            <a:spAutoFit/>
          </a:bodyPr>
          <a:lstStyle/>
          <a:p>
            <a:pPr algn="just">
              <a:lnSpc>
                <a:spcPct val="150000"/>
              </a:lnSpc>
            </a:pP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         </a:t>
            </a:r>
            <a:r>
              <a:rPr lang="en-US" altLang="zh-CN" sz="1650" b="1" dirty="0">
                <a:latin typeface="微软雅黑" panose="020B0503020204020204" pitchFamily="34" charset="-122"/>
                <a:ea typeface="微软雅黑" panose="020B0503020204020204" pitchFamily="34" charset="-122"/>
                <a:sym typeface="Arial" panose="020B0604020202020204" pitchFamily="34" charset="0"/>
              </a:rPr>
              <a:t>3</a:t>
            </a: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、推动开展合同节水试点</a:t>
            </a: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文本框 42"/>
          <p:cNvSpPr txBox="1">
            <a:spLocks noChangeArrowheads="1"/>
          </p:cNvSpPr>
          <p:nvPr/>
        </p:nvSpPr>
        <p:spPr bwMode="auto">
          <a:xfrm>
            <a:off x="5173169" y="2781644"/>
            <a:ext cx="3641515" cy="237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indent="457200" algn="just">
              <a:lnSpc>
                <a:spcPct val="150000"/>
              </a:lnSpc>
            </a:pPr>
            <a:r>
              <a:rPr lang="zh-CN" altLang="en-US" sz="1650" b="1" dirty="0">
                <a:latin typeface="微软雅黑" panose="020B0503020204020204" pitchFamily="34" charset="-122"/>
                <a:ea typeface="微软雅黑" panose="020B0503020204020204" pitchFamily="34" charset="-122"/>
              </a:rPr>
              <a:t> 据不完全统计，截止</a:t>
            </a:r>
            <a:r>
              <a:rPr lang="en-US" altLang="zh-CN" sz="1650" b="1" dirty="0">
                <a:latin typeface="微软雅黑" panose="020B0503020204020204" pitchFamily="34" charset="-122"/>
                <a:ea typeface="微软雅黑" panose="020B0503020204020204" pitchFamily="34" charset="-122"/>
              </a:rPr>
              <a:t>2018</a:t>
            </a:r>
            <a:r>
              <a:rPr lang="zh-CN" altLang="en-US" sz="1650" b="1" dirty="0">
                <a:latin typeface="微软雅黑" panose="020B0503020204020204" pitchFamily="34" charset="-122"/>
                <a:ea typeface="微软雅黑" panose="020B0503020204020204" pitchFamily="34" charset="-122"/>
              </a:rPr>
              <a:t>年底，天津、河北等</a:t>
            </a:r>
            <a:r>
              <a:rPr lang="en-US" altLang="zh-CN" sz="1650" b="1" dirty="0">
                <a:latin typeface="微软雅黑" panose="020B0503020204020204" pitchFamily="34" charset="-122"/>
                <a:ea typeface="微软雅黑" panose="020B0503020204020204" pitchFamily="34" charset="-122"/>
              </a:rPr>
              <a:t>16</a:t>
            </a:r>
            <a:r>
              <a:rPr lang="zh-CN" altLang="en-US" sz="1650" b="1" dirty="0">
                <a:latin typeface="微软雅黑" panose="020B0503020204020204" pitchFamily="34" charset="-122"/>
                <a:ea typeface="微软雅黑" panose="020B0503020204020204" pitchFamily="34" charset="-122"/>
              </a:rPr>
              <a:t>个省在公共机构（学校、医院、办公场所）、高耗水工业、水环境治理、供水管网漏损治理、农业节水灌溉等领域实施了</a:t>
            </a:r>
            <a:r>
              <a:rPr lang="en-US" altLang="zh-CN" sz="1650" b="1" dirty="0">
                <a:latin typeface="微软雅黑" panose="020B0503020204020204" pitchFamily="34" charset="-122"/>
                <a:ea typeface="微软雅黑" panose="020B0503020204020204" pitchFamily="34" charset="-122"/>
              </a:rPr>
              <a:t>62</a:t>
            </a:r>
            <a:r>
              <a:rPr lang="zh-CN" altLang="en-US" sz="1650" b="1" dirty="0">
                <a:latin typeface="微软雅黑" panose="020B0503020204020204" pitchFamily="34" charset="-122"/>
                <a:ea typeface="微软雅黑" panose="020B0503020204020204" pitchFamily="34" charset="-122"/>
              </a:rPr>
              <a:t>项合同节水项目，社会资本投资超过了</a:t>
            </a:r>
            <a:r>
              <a:rPr lang="en-US" altLang="zh-CN" sz="1650" b="1" dirty="0">
                <a:latin typeface="微软雅黑" panose="020B0503020204020204" pitchFamily="34" charset="-122"/>
                <a:ea typeface="微软雅黑" panose="020B0503020204020204" pitchFamily="34" charset="-122"/>
              </a:rPr>
              <a:t>2</a:t>
            </a:r>
            <a:r>
              <a:rPr lang="zh-CN" altLang="en-US" sz="1650" b="1" dirty="0">
                <a:latin typeface="微软雅黑" panose="020B0503020204020204" pitchFamily="34" charset="-122"/>
                <a:ea typeface="微软雅黑" panose="020B0503020204020204" pitchFamily="34" charset="-122"/>
              </a:rPr>
              <a:t>亿元。</a:t>
            </a:r>
            <a:endParaRPr lang="zh-CN" altLang="en-US" sz="1650" b="1" dirty="0">
              <a:latin typeface="微软雅黑" panose="020B0503020204020204" pitchFamily="34" charset="-122"/>
              <a:ea typeface="微软雅黑" panose="020B0503020204020204" pitchFamily="34" charset="-122"/>
            </a:endParaRPr>
          </a:p>
        </p:txBody>
      </p:sp>
      <p:pic>
        <p:nvPicPr>
          <p:cNvPr id="14" name="Picture 3"/>
          <p:cNvPicPr>
            <a:picLocks noChangeAspect="1" noChangeArrowheads="1"/>
          </p:cNvPicPr>
          <p:nvPr/>
        </p:nvPicPr>
        <p:blipFill>
          <a:blip r:embed="rId2"/>
          <a:srcRect l="1924" r="3644"/>
          <a:stretch>
            <a:fillRect/>
          </a:stretch>
        </p:blipFill>
        <p:spPr bwMode="auto">
          <a:xfrm>
            <a:off x="484273" y="2188862"/>
            <a:ext cx="4688896" cy="375840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9"/>
          <p:cNvGrpSpPr/>
          <p:nvPr/>
        </p:nvGrpSpPr>
        <p:grpSpPr bwMode="auto">
          <a:xfrm>
            <a:off x="328126" y="1019175"/>
            <a:ext cx="8486558" cy="619125"/>
            <a:chOff x="-1085903" y="215899"/>
            <a:chExt cx="11314732" cy="825500"/>
          </a:xfrm>
        </p:grpSpPr>
        <p:grpSp>
          <p:nvGrpSpPr>
            <p:cNvPr id="3" name="组 10"/>
            <p:cNvGrpSpPr/>
            <p:nvPr/>
          </p:nvGrpSpPr>
          <p:grpSpPr bwMode="auto">
            <a:xfrm>
              <a:off x="-1085903" y="215899"/>
              <a:ext cx="10966905" cy="825500"/>
              <a:chOff x="-433516" y="2806700"/>
              <a:chExt cx="12991561" cy="977900"/>
            </a:xfrm>
          </p:grpSpPr>
          <p:grpSp>
            <p:nvGrpSpPr>
              <p:cNvPr id="5" name="组 12"/>
              <p:cNvGrpSpPr/>
              <p:nvPr/>
            </p:nvGrpSpPr>
            <p:grpSpPr bwMode="auto">
              <a:xfrm>
                <a:off x="-433516" y="2806700"/>
                <a:ext cx="12991561" cy="977900"/>
                <a:chOff x="137984" y="1689100"/>
                <a:chExt cx="12991561" cy="977900"/>
              </a:xfrm>
            </p:grpSpPr>
            <p:grpSp>
              <p:nvGrpSpPr>
                <p:cNvPr id="7" name="组 14"/>
                <p:cNvGrpSpPr/>
                <p:nvPr/>
              </p:nvGrpSpPr>
              <p:grpSpPr bwMode="auto">
                <a:xfrm>
                  <a:off x="137984" y="1689100"/>
                  <a:ext cx="12991561" cy="977900"/>
                  <a:chOff x="137984" y="1689100"/>
                  <a:chExt cx="12991561" cy="977900"/>
                </a:xfrm>
              </p:grpSpPr>
              <p:sp>
                <p:nvSpPr>
                  <p:cNvPr id="9"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0"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1" name="椭圆 10"/>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8"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04</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6"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  实施情况</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4"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文本框 19"/>
          <p:cNvSpPr txBox="1"/>
          <p:nvPr/>
        </p:nvSpPr>
        <p:spPr>
          <a:xfrm>
            <a:off x="328126" y="1569737"/>
            <a:ext cx="8642505" cy="471805"/>
          </a:xfrm>
          <a:prstGeom prst="rect">
            <a:avLst/>
          </a:prstGeom>
          <a:noFill/>
        </p:spPr>
        <p:txBody>
          <a:bodyPr wrap="square" rtlCol="0">
            <a:spAutoFit/>
          </a:bodyPr>
          <a:lstStyle/>
          <a:p>
            <a:pPr algn="just">
              <a:lnSpc>
                <a:spcPct val="150000"/>
              </a:lnSpc>
            </a:pP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         </a:t>
            </a:r>
            <a:r>
              <a:rPr lang="en-US" altLang="zh-CN" sz="1650" b="1" dirty="0">
                <a:latin typeface="微软雅黑" panose="020B0503020204020204" pitchFamily="34" charset="-122"/>
                <a:ea typeface="微软雅黑" panose="020B0503020204020204" pitchFamily="34" charset="-122"/>
                <a:sym typeface="Arial" panose="020B0604020202020204" pitchFamily="34" charset="0"/>
              </a:rPr>
              <a:t>3</a:t>
            </a:r>
            <a:r>
              <a:rPr lang="zh-CN" altLang="en-US" sz="1650" b="1" dirty="0">
                <a:latin typeface="微软雅黑" panose="020B0503020204020204" pitchFamily="34" charset="-122"/>
                <a:ea typeface="微软雅黑" panose="020B0503020204020204" pitchFamily="34" charset="-122"/>
                <a:sym typeface="Arial" panose="020B0604020202020204" pitchFamily="34" charset="0"/>
              </a:rPr>
              <a:t>、推动开展合同节水试点</a:t>
            </a:r>
            <a:endParaRPr lang="en-US" altLang="zh-CN" sz="1650" b="1"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矩形 13"/>
          <p:cNvSpPr/>
          <p:nvPr/>
        </p:nvSpPr>
        <p:spPr>
          <a:xfrm>
            <a:off x="710391" y="2037282"/>
            <a:ext cx="7968144" cy="1614805"/>
          </a:xfrm>
          <a:prstGeom prst="rect">
            <a:avLst/>
          </a:prstGeom>
        </p:spPr>
        <p:txBody>
          <a:bodyPr wrap="square">
            <a:spAutoFit/>
          </a:bodyPr>
          <a:lstStyle/>
          <a:p>
            <a:pPr indent="457200" algn="just">
              <a:lnSpc>
                <a:spcPct val="150000"/>
              </a:lnSpc>
            </a:pPr>
            <a:r>
              <a:rPr lang="zh-CN" altLang="en-US" sz="1650" b="1" dirty="0">
                <a:latin typeface="微软雅黑" panose="020B0503020204020204" pitchFamily="34" charset="-122"/>
                <a:ea typeface="微软雅黑" panose="020B0503020204020204" pitchFamily="34" charset="-122"/>
              </a:rPr>
              <a:t>“打造一个亮点，就是实施高校合同节水；会同教育部等部门，制定颁布节水型高校评价标准，通过合同节水引入社会资本加大投入，尽快建成节水型高校。”目前，初步统计在高校领域实施合同项目已经超过</a:t>
            </a:r>
            <a:r>
              <a:rPr lang="en-US" altLang="zh-CN" sz="1650" b="1" dirty="0">
                <a:latin typeface="微软雅黑" panose="020B0503020204020204" pitchFamily="34" charset="-122"/>
                <a:ea typeface="微软雅黑" panose="020B0503020204020204" pitchFamily="34" charset="-122"/>
              </a:rPr>
              <a:t>60</a:t>
            </a:r>
            <a:r>
              <a:rPr lang="zh-CN" altLang="en-US" sz="1650" b="1" dirty="0">
                <a:latin typeface="微软雅黑" panose="020B0503020204020204" pitchFamily="34" charset="-122"/>
                <a:ea typeface="微软雅黑" panose="020B0503020204020204" pitchFamily="34" charset="-122"/>
              </a:rPr>
              <a:t>个，投资额近</a:t>
            </a:r>
            <a:r>
              <a:rPr lang="en-US" altLang="zh-CN" sz="1650" b="1" dirty="0">
                <a:latin typeface="微软雅黑" panose="020B0503020204020204" pitchFamily="34" charset="-122"/>
                <a:ea typeface="微软雅黑" panose="020B0503020204020204" pitchFamily="34" charset="-122"/>
              </a:rPr>
              <a:t>2</a:t>
            </a:r>
            <a:r>
              <a:rPr lang="zh-CN" altLang="en-US" sz="1650" b="1" dirty="0">
                <a:latin typeface="微软雅黑" panose="020B0503020204020204" pitchFamily="34" charset="-122"/>
                <a:ea typeface="微软雅黑" panose="020B0503020204020204" pitchFamily="34" charset="-122"/>
              </a:rPr>
              <a:t>亿元，实现节水量</a:t>
            </a:r>
            <a:r>
              <a:rPr lang="en-US" altLang="zh-CN" sz="1650" b="1" dirty="0">
                <a:latin typeface="微软雅黑" panose="020B0503020204020204" pitchFamily="34" charset="-122"/>
                <a:ea typeface="微软雅黑" panose="020B0503020204020204" pitchFamily="34" charset="-122"/>
              </a:rPr>
              <a:t>8300</a:t>
            </a:r>
            <a:r>
              <a:rPr lang="zh-CN" altLang="en-US" sz="1650" b="1" dirty="0">
                <a:latin typeface="微软雅黑" panose="020B0503020204020204" pitchFamily="34" charset="-122"/>
                <a:ea typeface="微软雅黑" panose="020B0503020204020204" pitchFamily="34" charset="-122"/>
              </a:rPr>
              <a:t>多万方。</a:t>
            </a:r>
            <a:endParaRPr lang="zh-CN" altLang="en-US" sz="1650" b="1" dirty="0">
              <a:latin typeface="微软雅黑" panose="020B0503020204020204" pitchFamily="34" charset="-122"/>
              <a:ea typeface="微软雅黑" panose="020B0503020204020204" pitchFamily="34" charset="-122"/>
            </a:endParaRPr>
          </a:p>
        </p:txBody>
      </p:sp>
      <p:pic>
        <p:nvPicPr>
          <p:cNvPr id="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391" y="3667763"/>
            <a:ext cx="4506720" cy="20439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1094" y="3667325"/>
            <a:ext cx="3056954" cy="204433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63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 4"/>
          <p:cNvGrpSpPr/>
          <p:nvPr/>
        </p:nvGrpSpPr>
        <p:grpSpPr bwMode="auto">
          <a:xfrm>
            <a:off x="2131271" y="2609850"/>
            <a:ext cx="6573397" cy="1247775"/>
            <a:chOff x="1295400" y="2806700"/>
            <a:chExt cx="5151162" cy="977900"/>
          </a:xfrm>
        </p:grpSpPr>
        <p:grpSp>
          <p:nvGrpSpPr>
            <p:cNvPr id="3" name="组 5"/>
            <p:cNvGrpSpPr/>
            <p:nvPr/>
          </p:nvGrpSpPr>
          <p:grpSpPr bwMode="auto">
            <a:xfrm>
              <a:off x="1295400" y="2806700"/>
              <a:ext cx="3576079" cy="977900"/>
              <a:chOff x="1866900" y="1689100"/>
              <a:chExt cx="3576079" cy="977900"/>
            </a:xfrm>
          </p:grpSpPr>
          <p:grpSp>
            <p:nvGrpSpPr>
              <p:cNvPr id="4" name="组 7"/>
              <p:cNvGrpSpPr/>
              <p:nvPr/>
            </p:nvGrpSpPr>
            <p:grpSpPr bwMode="auto">
              <a:xfrm>
                <a:off x="1866900" y="1689100"/>
                <a:ext cx="3576079" cy="977900"/>
                <a:chOff x="1866900" y="1689100"/>
                <a:chExt cx="3576079" cy="977900"/>
              </a:xfrm>
            </p:grpSpPr>
            <p:sp>
              <p:nvSpPr>
                <p:cNvPr id="15365" name="圆角矩形 9"/>
                <p:cNvSpPr>
                  <a:spLocks noChangeArrowheads="1"/>
                </p:cNvSpPr>
                <p:nvPr/>
              </p:nvSpPr>
              <p:spPr bwMode="auto">
                <a:xfrm>
                  <a:off x="2353732" y="1824567"/>
                  <a:ext cx="3089247"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1350">
                    <a:solidFill>
                      <a:srgbClr val="FFFFFF"/>
                    </a:solidFill>
                  </a:endParaRPr>
                </a:p>
              </p:txBody>
            </p:sp>
            <p:sp>
              <p:nvSpPr>
                <p:cNvPr id="11" name="椭圆 10"/>
                <p:cNvSpPr/>
                <p:nvPr/>
              </p:nvSpPr>
              <p:spPr>
                <a:xfrm>
                  <a:off x="1866900"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1350"/>
                </a:p>
              </p:txBody>
            </p:sp>
          </p:grpSp>
          <p:sp>
            <p:nvSpPr>
              <p:cNvPr id="15367" name="文本框 8"/>
              <p:cNvSpPr txBox="1">
                <a:spLocks noChangeArrowheads="1"/>
              </p:cNvSpPr>
              <p:nvPr/>
            </p:nvSpPr>
            <p:spPr bwMode="auto">
              <a:xfrm>
                <a:off x="2102936" y="1925239"/>
                <a:ext cx="501591" cy="50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zh-CN" altLang="en-US" sz="3600" dirty="0">
                    <a:solidFill>
                      <a:schemeClr val="bg1"/>
                    </a:solidFill>
                    <a:latin typeface="微软雅黑" panose="020B0503020204020204" pitchFamily="34" charset="-122"/>
                    <a:ea typeface="微软雅黑" panose="020B0503020204020204" pitchFamily="34" charset="-122"/>
                  </a:rPr>
                  <a:t>五</a:t>
                </a:r>
                <a:endParaRPr lang="en-US" altLang="zh-CN" sz="3600" dirty="0">
                  <a:solidFill>
                    <a:schemeClr val="bg1"/>
                  </a:solidFill>
                  <a:latin typeface="微软雅黑" panose="020B0503020204020204" pitchFamily="34" charset="-122"/>
                  <a:ea typeface="微软雅黑" panose="020B0503020204020204" pitchFamily="34" charset="-122"/>
                </a:endParaRPr>
              </a:p>
            </p:txBody>
          </p:sp>
        </p:grpSp>
        <p:sp>
          <p:nvSpPr>
            <p:cNvPr id="15368" name="文本框 6"/>
            <p:cNvSpPr txBox="1">
              <a:spLocks noChangeArrowheads="1"/>
            </p:cNvSpPr>
            <p:nvPr/>
          </p:nvSpPr>
          <p:spPr bwMode="auto">
            <a:xfrm>
              <a:off x="2273101" y="3075497"/>
              <a:ext cx="4173461" cy="397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700" b="1" dirty="0">
                  <a:solidFill>
                    <a:srgbClr val="0A5CB6"/>
                  </a:solidFill>
                  <a:latin typeface="微软雅黑" panose="020B0503020204020204" pitchFamily="34" charset="-122"/>
                  <a:ea typeface="微软雅黑" panose="020B0503020204020204" pitchFamily="34" charset="-122"/>
                </a:rPr>
                <a:t>  发展展望</a:t>
              </a:r>
              <a:endParaRPr lang="en-US" altLang="zh-CN" sz="2700" b="1" dirty="0">
                <a:solidFill>
                  <a:srgbClr val="0A5CB6"/>
                </a:solidFill>
                <a:latin typeface="微软雅黑" panose="020B0503020204020204" pitchFamily="34" charset="-122"/>
                <a:ea typeface="微软雅黑" panose="020B0503020204020204" pitchFamily="34" charset="-122"/>
              </a:endParaRPr>
            </a:p>
          </p:txBody>
        </p:sp>
      </p:grpSp>
      <p:sp>
        <p:nvSpPr>
          <p:cNvPr id="15370" name="文本框 12"/>
          <p:cNvSpPr txBox="1">
            <a:spLocks noChangeArrowheads="1"/>
          </p:cNvSpPr>
          <p:nvPr/>
        </p:nvSpPr>
        <p:spPr bwMode="auto">
          <a:xfrm>
            <a:off x="-870347" y="272653"/>
            <a:ext cx="309880"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zh-CN" altLang="en-US" sz="135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73270" y="2360930"/>
            <a:ext cx="4116705" cy="2552700"/>
          </a:xfrm>
          <a:prstGeom prst="rect">
            <a:avLst/>
          </a:prstGeom>
        </p:spPr>
      </p:pic>
      <p:grpSp>
        <p:nvGrpSpPr>
          <p:cNvPr id="2" name="组 9"/>
          <p:cNvGrpSpPr/>
          <p:nvPr/>
        </p:nvGrpSpPr>
        <p:grpSpPr bwMode="auto">
          <a:xfrm>
            <a:off x="328126" y="1019175"/>
            <a:ext cx="8486558" cy="619125"/>
            <a:chOff x="-1085903" y="215899"/>
            <a:chExt cx="11314732" cy="825500"/>
          </a:xfrm>
        </p:grpSpPr>
        <p:grpSp>
          <p:nvGrpSpPr>
            <p:cNvPr id="3" name="组 10"/>
            <p:cNvGrpSpPr/>
            <p:nvPr/>
          </p:nvGrpSpPr>
          <p:grpSpPr bwMode="auto">
            <a:xfrm>
              <a:off x="-1085903" y="215899"/>
              <a:ext cx="10966905" cy="825500"/>
              <a:chOff x="-433516" y="2806700"/>
              <a:chExt cx="12991561" cy="977900"/>
            </a:xfrm>
          </p:grpSpPr>
          <p:grpSp>
            <p:nvGrpSpPr>
              <p:cNvPr id="5" name="组 12"/>
              <p:cNvGrpSpPr/>
              <p:nvPr/>
            </p:nvGrpSpPr>
            <p:grpSpPr bwMode="auto">
              <a:xfrm>
                <a:off x="-433516" y="2806700"/>
                <a:ext cx="12991561" cy="977900"/>
                <a:chOff x="137984" y="1689100"/>
                <a:chExt cx="12991561" cy="977900"/>
              </a:xfrm>
            </p:grpSpPr>
            <p:grpSp>
              <p:nvGrpSpPr>
                <p:cNvPr id="7" name="组 14"/>
                <p:cNvGrpSpPr/>
                <p:nvPr/>
              </p:nvGrpSpPr>
              <p:grpSpPr bwMode="auto">
                <a:xfrm>
                  <a:off x="137984" y="1689100"/>
                  <a:ext cx="12991561" cy="977900"/>
                  <a:chOff x="137984" y="1689100"/>
                  <a:chExt cx="12991561" cy="977900"/>
                </a:xfrm>
              </p:grpSpPr>
              <p:sp>
                <p:nvSpPr>
                  <p:cNvPr id="9"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0"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1" name="椭圆 10"/>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8"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05</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6"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 发展展望</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4" name="Picture 4" descr="综合局LOGO-透明"/>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文本框 42"/>
          <p:cNvSpPr txBox="1">
            <a:spLocks noChangeArrowheads="1"/>
          </p:cNvSpPr>
          <p:nvPr/>
        </p:nvSpPr>
        <p:spPr bwMode="auto">
          <a:xfrm>
            <a:off x="548033" y="3383826"/>
            <a:ext cx="8073163" cy="506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rPr>
              <a:t>合同节水管理具有广阔的发展潜力和推广价值</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9"/>
          <p:cNvGrpSpPr/>
          <p:nvPr/>
        </p:nvGrpSpPr>
        <p:grpSpPr bwMode="auto">
          <a:xfrm>
            <a:off x="328126" y="1019175"/>
            <a:ext cx="8486558" cy="619125"/>
            <a:chOff x="-1085903" y="215899"/>
            <a:chExt cx="11314732" cy="825500"/>
          </a:xfrm>
        </p:grpSpPr>
        <p:grpSp>
          <p:nvGrpSpPr>
            <p:cNvPr id="3" name="组 10"/>
            <p:cNvGrpSpPr/>
            <p:nvPr/>
          </p:nvGrpSpPr>
          <p:grpSpPr bwMode="auto">
            <a:xfrm>
              <a:off x="-1085903" y="215899"/>
              <a:ext cx="10966905" cy="825500"/>
              <a:chOff x="-433516" y="2806700"/>
              <a:chExt cx="12991561" cy="977900"/>
            </a:xfrm>
          </p:grpSpPr>
          <p:grpSp>
            <p:nvGrpSpPr>
              <p:cNvPr id="5" name="组 12"/>
              <p:cNvGrpSpPr/>
              <p:nvPr/>
            </p:nvGrpSpPr>
            <p:grpSpPr bwMode="auto">
              <a:xfrm>
                <a:off x="-433516" y="2806700"/>
                <a:ext cx="12991561" cy="977900"/>
                <a:chOff x="137984" y="1689100"/>
                <a:chExt cx="12991561" cy="977900"/>
              </a:xfrm>
            </p:grpSpPr>
            <p:grpSp>
              <p:nvGrpSpPr>
                <p:cNvPr id="7" name="组 14"/>
                <p:cNvGrpSpPr/>
                <p:nvPr/>
              </p:nvGrpSpPr>
              <p:grpSpPr bwMode="auto">
                <a:xfrm>
                  <a:off x="137984" y="1689100"/>
                  <a:ext cx="12991561" cy="977900"/>
                  <a:chOff x="137984" y="1689100"/>
                  <a:chExt cx="12991561" cy="977900"/>
                </a:xfrm>
              </p:grpSpPr>
              <p:sp>
                <p:nvSpPr>
                  <p:cNvPr id="9"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0"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1" name="椭圆 10"/>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8"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05</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6"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 发展展望</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4"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文本框 42"/>
          <p:cNvSpPr txBox="1">
            <a:spLocks noChangeArrowheads="1"/>
          </p:cNvSpPr>
          <p:nvPr/>
        </p:nvSpPr>
        <p:spPr bwMode="auto">
          <a:xfrm>
            <a:off x="548033" y="1670043"/>
            <a:ext cx="8073163" cy="506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4572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rPr>
              <a:t>合同节水管理需要政府引导推动</a:t>
            </a:r>
            <a:endParaRPr lang="zh-CN" altLang="en-US" b="1" dirty="0">
              <a:latin typeface="微软雅黑" panose="020B0503020204020204" pitchFamily="34" charset="-122"/>
              <a:ea typeface="微软雅黑" panose="020B0503020204020204" pitchFamily="34" charset="-122"/>
            </a:endParaRPr>
          </a:p>
        </p:txBody>
      </p:sp>
      <p:grpSp>
        <p:nvGrpSpPr>
          <p:cNvPr id="14" name="组 14"/>
          <p:cNvGrpSpPr/>
          <p:nvPr/>
        </p:nvGrpSpPr>
        <p:grpSpPr>
          <a:xfrm>
            <a:off x="1531022" y="3102179"/>
            <a:ext cx="6200775" cy="712912"/>
            <a:chOff x="495300" y="3200400"/>
            <a:chExt cx="8267700" cy="850900"/>
          </a:xfrm>
        </p:grpSpPr>
        <p:sp>
          <p:nvSpPr>
            <p:cNvPr id="15" name="对角圆角矩形 29"/>
            <p:cNvSpPr/>
            <p:nvPr/>
          </p:nvSpPr>
          <p:spPr>
            <a:xfrm>
              <a:off x="495300" y="3200400"/>
              <a:ext cx="5384800" cy="850900"/>
            </a:xfrm>
            <a:custGeom>
              <a:avLst/>
              <a:gdLst/>
              <a:ahLst/>
              <a:cxnLst>
                <a:cxn ang="0">
                  <a:pos x="141820" y="0"/>
                </a:cxn>
                <a:cxn ang="0">
                  <a:pos x="5384800" y="0"/>
                </a:cxn>
                <a:cxn ang="0">
                  <a:pos x="5384800" y="0"/>
                </a:cxn>
                <a:cxn ang="0">
                  <a:pos x="5384800" y="709080"/>
                </a:cxn>
                <a:cxn ang="0">
                  <a:pos x="5242980" y="850900"/>
                </a:cxn>
                <a:cxn ang="0">
                  <a:pos x="0" y="850900"/>
                </a:cxn>
                <a:cxn ang="0">
                  <a:pos x="0" y="850900"/>
                </a:cxn>
                <a:cxn ang="0">
                  <a:pos x="0" y="141820"/>
                </a:cxn>
                <a:cxn ang="0">
                  <a:pos x="141820" y="0"/>
                </a:cxn>
              </a:cxnLst>
              <a:rect l="0" t="0" r="0" b="0"/>
              <a:pathLst>
                <a:path w="5384800" h="850900">
                  <a:moveTo>
                    <a:pt x="141820" y="0"/>
                  </a:moveTo>
                  <a:lnTo>
                    <a:pt x="5384800" y="0"/>
                  </a:lnTo>
                  <a:lnTo>
                    <a:pt x="5384800" y="0"/>
                  </a:lnTo>
                  <a:lnTo>
                    <a:pt x="5384800" y="709080"/>
                  </a:lnTo>
                  <a:cubicBezTo>
                    <a:pt x="5384800" y="787405"/>
                    <a:pt x="5321305" y="850900"/>
                    <a:pt x="5242980" y="850900"/>
                  </a:cubicBezTo>
                  <a:lnTo>
                    <a:pt x="0" y="850900"/>
                  </a:lnTo>
                  <a:lnTo>
                    <a:pt x="0" y="850900"/>
                  </a:lnTo>
                  <a:lnTo>
                    <a:pt x="0" y="141820"/>
                  </a:lnTo>
                  <a:cubicBezTo>
                    <a:pt x="0" y="63495"/>
                    <a:pt x="63495" y="0"/>
                    <a:pt x="141820" y="0"/>
                  </a:cubicBezTo>
                  <a:close/>
                </a:path>
              </a:pathLst>
            </a:custGeom>
            <a:solidFill>
              <a:srgbClr val="3EA2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sp>
          <p:nvSpPr>
            <p:cNvPr id="18" name="对角圆角矩形 30"/>
            <p:cNvSpPr/>
            <p:nvPr/>
          </p:nvSpPr>
          <p:spPr>
            <a:xfrm>
              <a:off x="1549400" y="3200400"/>
              <a:ext cx="7213600" cy="850900"/>
            </a:xfrm>
            <a:custGeom>
              <a:avLst/>
              <a:gdLst/>
              <a:ahLst/>
              <a:cxnLst>
                <a:cxn ang="0">
                  <a:pos x="141820" y="0"/>
                </a:cxn>
                <a:cxn ang="0">
                  <a:pos x="7213600" y="0"/>
                </a:cxn>
                <a:cxn ang="0">
                  <a:pos x="7213600" y="0"/>
                </a:cxn>
                <a:cxn ang="0">
                  <a:pos x="7213600" y="709080"/>
                </a:cxn>
                <a:cxn ang="0">
                  <a:pos x="7071780" y="850900"/>
                </a:cxn>
                <a:cxn ang="0">
                  <a:pos x="0" y="850900"/>
                </a:cxn>
                <a:cxn ang="0">
                  <a:pos x="0" y="850900"/>
                </a:cxn>
                <a:cxn ang="0">
                  <a:pos x="0" y="141820"/>
                </a:cxn>
                <a:cxn ang="0">
                  <a:pos x="141820" y="0"/>
                </a:cxn>
              </a:cxnLst>
              <a:rect l="0" t="0" r="0" b="0"/>
              <a:pathLst>
                <a:path w="7213600" h="850900">
                  <a:moveTo>
                    <a:pt x="141820" y="0"/>
                  </a:moveTo>
                  <a:lnTo>
                    <a:pt x="7213600" y="0"/>
                  </a:lnTo>
                  <a:lnTo>
                    <a:pt x="7213600" y="0"/>
                  </a:lnTo>
                  <a:lnTo>
                    <a:pt x="7213600" y="709080"/>
                  </a:lnTo>
                  <a:cubicBezTo>
                    <a:pt x="7213600" y="787405"/>
                    <a:pt x="7150105" y="850900"/>
                    <a:pt x="7071780" y="850900"/>
                  </a:cubicBezTo>
                  <a:lnTo>
                    <a:pt x="0" y="850900"/>
                  </a:lnTo>
                  <a:lnTo>
                    <a:pt x="0" y="850900"/>
                  </a:lnTo>
                  <a:lnTo>
                    <a:pt x="0" y="141820"/>
                  </a:lnTo>
                  <a:cubicBezTo>
                    <a:pt x="0" y="63495"/>
                    <a:pt x="63495" y="0"/>
                    <a:pt x="141820" y="0"/>
                  </a:cubicBezTo>
                  <a:close/>
                </a:path>
              </a:pathLst>
            </a:custGeom>
            <a:solidFill>
              <a:srgbClr val="9BE7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grpSp>
      <p:grpSp>
        <p:nvGrpSpPr>
          <p:cNvPr id="19" name="组 15"/>
          <p:cNvGrpSpPr/>
          <p:nvPr/>
        </p:nvGrpSpPr>
        <p:grpSpPr>
          <a:xfrm>
            <a:off x="1531022" y="3921495"/>
            <a:ext cx="6200775" cy="712912"/>
            <a:chOff x="495300" y="4178300"/>
            <a:chExt cx="8267700" cy="850900"/>
          </a:xfrm>
        </p:grpSpPr>
        <p:sp>
          <p:nvSpPr>
            <p:cNvPr id="20" name="对角圆角矩形 27"/>
            <p:cNvSpPr/>
            <p:nvPr/>
          </p:nvSpPr>
          <p:spPr>
            <a:xfrm>
              <a:off x="495300" y="4178300"/>
              <a:ext cx="5384800" cy="850900"/>
            </a:xfrm>
            <a:custGeom>
              <a:avLst/>
              <a:gdLst/>
              <a:ahLst/>
              <a:cxnLst>
                <a:cxn ang="0">
                  <a:pos x="141820" y="0"/>
                </a:cxn>
                <a:cxn ang="0">
                  <a:pos x="5384800" y="0"/>
                </a:cxn>
                <a:cxn ang="0">
                  <a:pos x="5384800" y="0"/>
                </a:cxn>
                <a:cxn ang="0">
                  <a:pos x="5384800" y="709080"/>
                </a:cxn>
                <a:cxn ang="0">
                  <a:pos x="5242980" y="850900"/>
                </a:cxn>
                <a:cxn ang="0">
                  <a:pos x="0" y="850900"/>
                </a:cxn>
                <a:cxn ang="0">
                  <a:pos x="0" y="850900"/>
                </a:cxn>
                <a:cxn ang="0">
                  <a:pos x="0" y="141820"/>
                </a:cxn>
                <a:cxn ang="0">
                  <a:pos x="141820" y="0"/>
                </a:cxn>
              </a:cxnLst>
              <a:rect l="0" t="0" r="0" b="0"/>
              <a:pathLst>
                <a:path w="5384800" h="850900">
                  <a:moveTo>
                    <a:pt x="141820" y="0"/>
                  </a:moveTo>
                  <a:lnTo>
                    <a:pt x="5384800" y="0"/>
                  </a:lnTo>
                  <a:lnTo>
                    <a:pt x="5384800" y="0"/>
                  </a:lnTo>
                  <a:lnTo>
                    <a:pt x="5384800" y="709080"/>
                  </a:lnTo>
                  <a:cubicBezTo>
                    <a:pt x="5384800" y="787405"/>
                    <a:pt x="5321305" y="850900"/>
                    <a:pt x="5242980" y="850900"/>
                  </a:cubicBezTo>
                  <a:lnTo>
                    <a:pt x="0" y="850900"/>
                  </a:lnTo>
                  <a:lnTo>
                    <a:pt x="0" y="850900"/>
                  </a:lnTo>
                  <a:lnTo>
                    <a:pt x="0" y="141820"/>
                  </a:lnTo>
                  <a:cubicBezTo>
                    <a:pt x="0" y="63495"/>
                    <a:pt x="63495" y="0"/>
                    <a:pt x="141820" y="0"/>
                  </a:cubicBezTo>
                  <a:close/>
                </a:path>
              </a:pathLst>
            </a:custGeom>
            <a:solidFill>
              <a:srgbClr val="3EA2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sp>
          <p:nvSpPr>
            <p:cNvPr id="21" name="对角圆角矩形 28"/>
            <p:cNvSpPr/>
            <p:nvPr/>
          </p:nvSpPr>
          <p:spPr>
            <a:xfrm>
              <a:off x="1549400" y="4178300"/>
              <a:ext cx="7213600" cy="850900"/>
            </a:xfrm>
            <a:custGeom>
              <a:avLst/>
              <a:gdLst/>
              <a:ahLst/>
              <a:cxnLst>
                <a:cxn ang="0">
                  <a:pos x="141820" y="0"/>
                </a:cxn>
                <a:cxn ang="0">
                  <a:pos x="7213600" y="0"/>
                </a:cxn>
                <a:cxn ang="0">
                  <a:pos x="7213600" y="0"/>
                </a:cxn>
                <a:cxn ang="0">
                  <a:pos x="7213600" y="709080"/>
                </a:cxn>
                <a:cxn ang="0">
                  <a:pos x="7071780" y="850900"/>
                </a:cxn>
                <a:cxn ang="0">
                  <a:pos x="0" y="850900"/>
                </a:cxn>
                <a:cxn ang="0">
                  <a:pos x="0" y="850900"/>
                </a:cxn>
                <a:cxn ang="0">
                  <a:pos x="0" y="141820"/>
                </a:cxn>
                <a:cxn ang="0">
                  <a:pos x="141820" y="0"/>
                </a:cxn>
              </a:cxnLst>
              <a:rect l="0" t="0" r="0" b="0"/>
              <a:pathLst>
                <a:path w="7213600" h="850900">
                  <a:moveTo>
                    <a:pt x="141820" y="0"/>
                  </a:moveTo>
                  <a:lnTo>
                    <a:pt x="7213600" y="0"/>
                  </a:lnTo>
                  <a:lnTo>
                    <a:pt x="7213600" y="0"/>
                  </a:lnTo>
                  <a:lnTo>
                    <a:pt x="7213600" y="709080"/>
                  </a:lnTo>
                  <a:cubicBezTo>
                    <a:pt x="7213600" y="787405"/>
                    <a:pt x="7150105" y="850900"/>
                    <a:pt x="7071780" y="850900"/>
                  </a:cubicBezTo>
                  <a:lnTo>
                    <a:pt x="0" y="850900"/>
                  </a:lnTo>
                  <a:lnTo>
                    <a:pt x="0" y="850900"/>
                  </a:lnTo>
                  <a:lnTo>
                    <a:pt x="0" y="141820"/>
                  </a:lnTo>
                  <a:cubicBezTo>
                    <a:pt x="0" y="63495"/>
                    <a:pt x="63495" y="0"/>
                    <a:pt x="141820" y="0"/>
                  </a:cubicBezTo>
                  <a:close/>
                </a:path>
              </a:pathLst>
            </a:custGeom>
            <a:solidFill>
              <a:srgbClr val="9BE7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grpSp>
      <p:sp>
        <p:nvSpPr>
          <p:cNvPr id="22" name="对角圆角矩形 17"/>
          <p:cNvSpPr/>
          <p:nvPr/>
        </p:nvSpPr>
        <p:spPr>
          <a:xfrm>
            <a:off x="1531022" y="2272222"/>
            <a:ext cx="4038600" cy="712912"/>
          </a:xfrm>
          <a:custGeom>
            <a:avLst/>
            <a:gdLst/>
            <a:ahLst/>
            <a:cxnLst>
              <a:cxn ang="0">
                <a:pos x="141820" y="0"/>
              </a:cxn>
              <a:cxn ang="0">
                <a:pos x="5384800" y="0"/>
              </a:cxn>
              <a:cxn ang="0">
                <a:pos x="5384800" y="0"/>
              </a:cxn>
              <a:cxn ang="0">
                <a:pos x="5384800" y="709080"/>
              </a:cxn>
              <a:cxn ang="0">
                <a:pos x="5242980" y="850900"/>
              </a:cxn>
              <a:cxn ang="0">
                <a:pos x="0" y="850900"/>
              </a:cxn>
              <a:cxn ang="0">
                <a:pos x="0" y="850900"/>
              </a:cxn>
              <a:cxn ang="0">
                <a:pos x="0" y="141820"/>
              </a:cxn>
              <a:cxn ang="0">
                <a:pos x="141820" y="0"/>
              </a:cxn>
            </a:cxnLst>
            <a:rect l="0" t="0" r="0" b="0"/>
            <a:pathLst>
              <a:path w="5384800" h="850900">
                <a:moveTo>
                  <a:pt x="141820" y="0"/>
                </a:moveTo>
                <a:lnTo>
                  <a:pt x="5384800" y="0"/>
                </a:lnTo>
                <a:lnTo>
                  <a:pt x="5384800" y="0"/>
                </a:lnTo>
                <a:lnTo>
                  <a:pt x="5384800" y="709080"/>
                </a:lnTo>
                <a:cubicBezTo>
                  <a:pt x="5384800" y="787405"/>
                  <a:pt x="5321305" y="850900"/>
                  <a:pt x="5242980" y="850900"/>
                </a:cubicBezTo>
                <a:lnTo>
                  <a:pt x="0" y="850900"/>
                </a:lnTo>
                <a:lnTo>
                  <a:pt x="0" y="850900"/>
                </a:lnTo>
                <a:lnTo>
                  <a:pt x="0" y="141820"/>
                </a:lnTo>
                <a:cubicBezTo>
                  <a:pt x="0" y="63495"/>
                  <a:pt x="63495" y="0"/>
                  <a:pt x="141820" y="0"/>
                </a:cubicBezTo>
                <a:close/>
              </a:path>
            </a:pathLst>
          </a:custGeom>
          <a:solidFill>
            <a:srgbClr val="3EA2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sp>
        <p:nvSpPr>
          <p:cNvPr id="23" name="对角圆角矩形 18"/>
          <p:cNvSpPr/>
          <p:nvPr/>
        </p:nvSpPr>
        <p:spPr>
          <a:xfrm>
            <a:off x="2321597" y="2272222"/>
            <a:ext cx="5410200" cy="712912"/>
          </a:xfrm>
          <a:custGeom>
            <a:avLst/>
            <a:gdLst/>
            <a:ahLst/>
            <a:cxnLst>
              <a:cxn ang="0">
                <a:pos x="141820" y="0"/>
              </a:cxn>
              <a:cxn ang="0">
                <a:pos x="7213600" y="0"/>
              </a:cxn>
              <a:cxn ang="0">
                <a:pos x="7213600" y="0"/>
              </a:cxn>
              <a:cxn ang="0">
                <a:pos x="7213600" y="709080"/>
              </a:cxn>
              <a:cxn ang="0">
                <a:pos x="7071780" y="850900"/>
              </a:cxn>
              <a:cxn ang="0">
                <a:pos x="0" y="850900"/>
              </a:cxn>
              <a:cxn ang="0">
                <a:pos x="0" y="850900"/>
              </a:cxn>
              <a:cxn ang="0">
                <a:pos x="0" y="141820"/>
              </a:cxn>
              <a:cxn ang="0">
                <a:pos x="141820" y="0"/>
              </a:cxn>
            </a:cxnLst>
            <a:rect l="0" t="0" r="0" b="0"/>
            <a:pathLst>
              <a:path w="7213600" h="850900">
                <a:moveTo>
                  <a:pt x="141820" y="0"/>
                </a:moveTo>
                <a:lnTo>
                  <a:pt x="7213600" y="0"/>
                </a:lnTo>
                <a:lnTo>
                  <a:pt x="7213600" y="0"/>
                </a:lnTo>
                <a:lnTo>
                  <a:pt x="7213600" y="709080"/>
                </a:lnTo>
                <a:cubicBezTo>
                  <a:pt x="7213600" y="787405"/>
                  <a:pt x="7150105" y="850900"/>
                  <a:pt x="7071780" y="850900"/>
                </a:cubicBezTo>
                <a:lnTo>
                  <a:pt x="0" y="850900"/>
                </a:lnTo>
                <a:lnTo>
                  <a:pt x="0" y="850900"/>
                </a:lnTo>
                <a:lnTo>
                  <a:pt x="0" y="141820"/>
                </a:lnTo>
                <a:cubicBezTo>
                  <a:pt x="0" y="63495"/>
                  <a:pt x="63495" y="0"/>
                  <a:pt x="141820" y="0"/>
                </a:cubicBezTo>
                <a:close/>
              </a:path>
            </a:pathLst>
          </a:custGeom>
          <a:solidFill>
            <a:srgbClr val="9BE7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sp>
        <p:nvSpPr>
          <p:cNvPr id="24" name="TextBox 1"/>
          <p:cNvSpPr txBox="1"/>
          <p:nvPr/>
        </p:nvSpPr>
        <p:spPr>
          <a:xfrm>
            <a:off x="2415660" y="2481068"/>
            <a:ext cx="5811913" cy="357505"/>
          </a:xfrm>
          <a:prstGeom prst="rect">
            <a:avLst/>
          </a:prstGeom>
          <a:noFill/>
          <a:ln w="9525">
            <a:noFill/>
          </a:ln>
        </p:spPr>
        <p:txBody>
          <a:bodyPr wrap="square">
            <a:spAutoFit/>
          </a:bodyPr>
          <a:lstStyle/>
          <a:p>
            <a:pPr algn="just">
              <a:spcBef>
                <a:spcPts val="6000"/>
              </a:spcBef>
            </a:pPr>
            <a:r>
              <a:rPr lang="zh-CN" altLang="en-US" sz="1725" b="1" dirty="0">
                <a:latin typeface="微软雅黑" panose="020B0503020204020204" pitchFamily="34" charset="-122"/>
                <a:ea typeface="微软雅黑" panose="020B0503020204020204" pitchFamily="34" charset="-122"/>
              </a:rPr>
              <a:t>节水效果不确定因素多，节水服务企业风险高</a:t>
            </a:r>
            <a:endParaRPr lang="en-US" altLang="zh-CN" sz="1725" b="1" dirty="0">
              <a:latin typeface="微软雅黑" panose="020B0503020204020204" pitchFamily="34" charset="-122"/>
              <a:ea typeface="微软雅黑" panose="020B0503020204020204" pitchFamily="34" charset="-122"/>
            </a:endParaRPr>
          </a:p>
        </p:txBody>
      </p:sp>
      <p:sp>
        <p:nvSpPr>
          <p:cNvPr id="25" name="文本框 21"/>
          <p:cNvSpPr txBox="1"/>
          <p:nvPr/>
        </p:nvSpPr>
        <p:spPr>
          <a:xfrm>
            <a:off x="1713315" y="2349020"/>
            <a:ext cx="428625" cy="598805"/>
          </a:xfrm>
          <a:prstGeom prst="rect">
            <a:avLst/>
          </a:prstGeom>
          <a:noFill/>
          <a:ln w="9525">
            <a:noFill/>
          </a:ln>
        </p:spPr>
        <p:txBody>
          <a:bodyPr wrap="none" anchor="ctr">
            <a:spAutoFit/>
          </a:bodyPr>
          <a:lstStyle/>
          <a:p>
            <a:pPr algn="ctr"/>
            <a:r>
              <a:rPr lang="en-US" altLang="zh-CN" sz="3300">
                <a:latin typeface="华文细黑" panose="02010600040101010101" pitchFamily="2" charset="-122"/>
                <a:ea typeface="华文细黑" panose="02010600040101010101" pitchFamily="2" charset="-122"/>
              </a:rPr>
              <a:t>1</a:t>
            </a:r>
            <a:endParaRPr lang="en-US" altLang="zh-CN" sz="3000">
              <a:latin typeface="华文细黑" panose="02010600040101010101" pitchFamily="2" charset="-122"/>
              <a:ea typeface="华文细黑" panose="02010600040101010101" pitchFamily="2" charset="-122"/>
            </a:endParaRPr>
          </a:p>
        </p:txBody>
      </p:sp>
      <p:sp>
        <p:nvSpPr>
          <p:cNvPr id="26" name="文本框 22"/>
          <p:cNvSpPr txBox="1"/>
          <p:nvPr/>
        </p:nvSpPr>
        <p:spPr>
          <a:xfrm>
            <a:off x="1713315" y="3178976"/>
            <a:ext cx="428625" cy="598805"/>
          </a:xfrm>
          <a:prstGeom prst="rect">
            <a:avLst/>
          </a:prstGeom>
          <a:noFill/>
          <a:ln w="9525">
            <a:noFill/>
          </a:ln>
        </p:spPr>
        <p:txBody>
          <a:bodyPr wrap="none" anchor="ctr">
            <a:spAutoFit/>
          </a:bodyPr>
          <a:lstStyle/>
          <a:p>
            <a:pPr algn="ctr"/>
            <a:r>
              <a:rPr lang="en-US" altLang="zh-CN" sz="3300">
                <a:latin typeface="华文细黑" panose="02010600040101010101" pitchFamily="2" charset="-122"/>
                <a:ea typeface="华文细黑" panose="02010600040101010101" pitchFamily="2" charset="-122"/>
              </a:rPr>
              <a:t>2</a:t>
            </a:r>
            <a:endParaRPr lang="en-US" altLang="zh-CN" sz="3000">
              <a:latin typeface="华文细黑" panose="02010600040101010101" pitchFamily="2" charset="-122"/>
              <a:ea typeface="华文细黑" panose="02010600040101010101" pitchFamily="2" charset="-122"/>
            </a:endParaRPr>
          </a:p>
        </p:txBody>
      </p:sp>
      <p:sp>
        <p:nvSpPr>
          <p:cNvPr id="27" name="文本框 23"/>
          <p:cNvSpPr txBox="1"/>
          <p:nvPr/>
        </p:nvSpPr>
        <p:spPr>
          <a:xfrm>
            <a:off x="1713315" y="3987652"/>
            <a:ext cx="428625" cy="598805"/>
          </a:xfrm>
          <a:prstGeom prst="rect">
            <a:avLst/>
          </a:prstGeom>
          <a:noFill/>
          <a:ln w="9525">
            <a:noFill/>
          </a:ln>
        </p:spPr>
        <p:txBody>
          <a:bodyPr wrap="none" anchor="ctr">
            <a:spAutoFit/>
          </a:bodyPr>
          <a:lstStyle/>
          <a:p>
            <a:pPr algn="ctr"/>
            <a:r>
              <a:rPr lang="en-US" altLang="zh-CN" sz="3300">
                <a:latin typeface="华文细黑" panose="02010600040101010101" pitchFamily="2" charset="-122"/>
                <a:ea typeface="华文细黑" panose="02010600040101010101" pitchFamily="2" charset="-122"/>
              </a:rPr>
              <a:t>3</a:t>
            </a:r>
            <a:endParaRPr lang="en-US" altLang="zh-CN" sz="3000">
              <a:latin typeface="华文细黑" panose="02010600040101010101" pitchFamily="2" charset="-122"/>
              <a:ea typeface="华文细黑" panose="02010600040101010101" pitchFamily="2" charset="-122"/>
            </a:endParaRPr>
          </a:p>
        </p:txBody>
      </p:sp>
      <p:sp>
        <p:nvSpPr>
          <p:cNvPr id="28" name="TextBox 1"/>
          <p:cNvSpPr txBox="1"/>
          <p:nvPr/>
        </p:nvSpPr>
        <p:spPr>
          <a:xfrm>
            <a:off x="2415660" y="3276685"/>
            <a:ext cx="5811913" cy="357505"/>
          </a:xfrm>
          <a:prstGeom prst="rect">
            <a:avLst/>
          </a:prstGeom>
          <a:noFill/>
          <a:ln w="9525">
            <a:noFill/>
          </a:ln>
        </p:spPr>
        <p:txBody>
          <a:bodyPr wrap="square">
            <a:spAutoFit/>
          </a:bodyPr>
          <a:lstStyle/>
          <a:p>
            <a:pPr algn="just">
              <a:spcBef>
                <a:spcPts val="6000"/>
              </a:spcBef>
            </a:pPr>
            <a:r>
              <a:rPr lang="zh-CN" altLang="en-US" sz="1725" b="1" dirty="0">
                <a:latin typeface="微软雅黑" panose="020B0503020204020204" pitchFamily="34" charset="-122"/>
                <a:ea typeface="微软雅黑" panose="020B0503020204020204" pitchFamily="34" charset="-122"/>
              </a:rPr>
              <a:t>现行水价偏低，社会资本参与节水的积极性不高</a:t>
            </a:r>
            <a:endParaRPr lang="en-US" altLang="zh-CN" sz="1725" b="1" dirty="0">
              <a:latin typeface="微软雅黑" panose="020B0503020204020204" pitchFamily="34" charset="-122"/>
              <a:ea typeface="微软雅黑" panose="020B0503020204020204" pitchFamily="34" charset="-122"/>
            </a:endParaRPr>
          </a:p>
        </p:txBody>
      </p:sp>
      <p:sp>
        <p:nvSpPr>
          <p:cNvPr id="29" name="TextBox 1"/>
          <p:cNvSpPr txBox="1"/>
          <p:nvPr/>
        </p:nvSpPr>
        <p:spPr>
          <a:xfrm>
            <a:off x="2415660" y="4072303"/>
            <a:ext cx="5811913" cy="357505"/>
          </a:xfrm>
          <a:prstGeom prst="rect">
            <a:avLst/>
          </a:prstGeom>
          <a:noFill/>
          <a:ln w="9525">
            <a:noFill/>
          </a:ln>
        </p:spPr>
        <p:txBody>
          <a:bodyPr wrap="square">
            <a:spAutoFit/>
          </a:bodyPr>
          <a:lstStyle/>
          <a:p>
            <a:pPr algn="just">
              <a:spcBef>
                <a:spcPts val="6000"/>
              </a:spcBef>
            </a:pPr>
            <a:r>
              <a:rPr lang="zh-CN" altLang="en-US" sz="1725" b="1" dirty="0">
                <a:latin typeface="微软雅黑" panose="020B0503020204020204" pitchFamily="34" charset="-122"/>
                <a:ea typeface="微软雅黑" panose="020B0503020204020204" pitchFamily="34" charset="-122"/>
              </a:rPr>
              <a:t>用水大户节水与单位效益不直接挂钩，缺少节水动力</a:t>
            </a:r>
            <a:endParaRPr lang="en-US" altLang="zh-CN" sz="1725" b="1" dirty="0">
              <a:latin typeface="微软雅黑" panose="020B0503020204020204" pitchFamily="34" charset="-122"/>
              <a:ea typeface="微软雅黑" panose="020B0503020204020204" pitchFamily="34" charset="-122"/>
            </a:endParaRPr>
          </a:p>
        </p:txBody>
      </p:sp>
      <p:grpSp>
        <p:nvGrpSpPr>
          <p:cNvPr id="30" name="组 15"/>
          <p:cNvGrpSpPr/>
          <p:nvPr/>
        </p:nvGrpSpPr>
        <p:grpSpPr>
          <a:xfrm>
            <a:off x="1531022" y="4729385"/>
            <a:ext cx="6200775" cy="712912"/>
            <a:chOff x="495300" y="4178300"/>
            <a:chExt cx="8267700" cy="850900"/>
          </a:xfrm>
        </p:grpSpPr>
        <p:sp>
          <p:nvSpPr>
            <p:cNvPr id="31" name="对角圆角矩形 27"/>
            <p:cNvSpPr/>
            <p:nvPr/>
          </p:nvSpPr>
          <p:spPr>
            <a:xfrm>
              <a:off x="495300" y="4178300"/>
              <a:ext cx="5384800" cy="850900"/>
            </a:xfrm>
            <a:custGeom>
              <a:avLst/>
              <a:gdLst/>
              <a:ahLst/>
              <a:cxnLst>
                <a:cxn ang="0">
                  <a:pos x="141820" y="0"/>
                </a:cxn>
                <a:cxn ang="0">
                  <a:pos x="5384800" y="0"/>
                </a:cxn>
                <a:cxn ang="0">
                  <a:pos x="5384800" y="0"/>
                </a:cxn>
                <a:cxn ang="0">
                  <a:pos x="5384800" y="709080"/>
                </a:cxn>
                <a:cxn ang="0">
                  <a:pos x="5242980" y="850900"/>
                </a:cxn>
                <a:cxn ang="0">
                  <a:pos x="0" y="850900"/>
                </a:cxn>
                <a:cxn ang="0">
                  <a:pos x="0" y="850900"/>
                </a:cxn>
                <a:cxn ang="0">
                  <a:pos x="0" y="141820"/>
                </a:cxn>
                <a:cxn ang="0">
                  <a:pos x="141820" y="0"/>
                </a:cxn>
              </a:cxnLst>
              <a:rect l="0" t="0" r="0" b="0"/>
              <a:pathLst>
                <a:path w="5384800" h="850900">
                  <a:moveTo>
                    <a:pt x="141820" y="0"/>
                  </a:moveTo>
                  <a:lnTo>
                    <a:pt x="5384800" y="0"/>
                  </a:lnTo>
                  <a:lnTo>
                    <a:pt x="5384800" y="0"/>
                  </a:lnTo>
                  <a:lnTo>
                    <a:pt x="5384800" y="709080"/>
                  </a:lnTo>
                  <a:cubicBezTo>
                    <a:pt x="5384800" y="787405"/>
                    <a:pt x="5321305" y="850900"/>
                    <a:pt x="5242980" y="850900"/>
                  </a:cubicBezTo>
                  <a:lnTo>
                    <a:pt x="0" y="850900"/>
                  </a:lnTo>
                  <a:lnTo>
                    <a:pt x="0" y="850900"/>
                  </a:lnTo>
                  <a:lnTo>
                    <a:pt x="0" y="141820"/>
                  </a:lnTo>
                  <a:cubicBezTo>
                    <a:pt x="0" y="63495"/>
                    <a:pt x="63495" y="0"/>
                    <a:pt x="141820" y="0"/>
                  </a:cubicBezTo>
                  <a:close/>
                </a:path>
              </a:pathLst>
            </a:custGeom>
            <a:solidFill>
              <a:srgbClr val="3EA2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sp>
          <p:nvSpPr>
            <p:cNvPr id="32" name="对角圆角矩形 28"/>
            <p:cNvSpPr/>
            <p:nvPr/>
          </p:nvSpPr>
          <p:spPr>
            <a:xfrm>
              <a:off x="1549400" y="4178300"/>
              <a:ext cx="7213600" cy="850900"/>
            </a:xfrm>
            <a:custGeom>
              <a:avLst/>
              <a:gdLst/>
              <a:ahLst/>
              <a:cxnLst>
                <a:cxn ang="0">
                  <a:pos x="141820" y="0"/>
                </a:cxn>
                <a:cxn ang="0">
                  <a:pos x="7213600" y="0"/>
                </a:cxn>
                <a:cxn ang="0">
                  <a:pos x="7213600" y="0"/>
                </a:cxn>
                <a:cxn ang="0">
                  <a:pos x="7213600" y="709080"/>
                </a:cxn>
                <a:cxn ang="0">
                  <a:pos x="7071780" y="850900"/>
                </a:cxn>
                <a:cxn ang="0">
                  <a:pos x="0" y="850900"/>
                </a:cxn>
                <a:cxn ang="0">
                  <a:pos x="0" y="850900"/>
                </a:cxn>
                <a:cxn ang="0">
                  <a:pos x="0" y="141820"/>
                </a:cxn>
                <a:cxn ang="0">
                  <a:pos x="141820" y="0"/>
                </a:cxn>
              </a:cxnLst>
              <a:rect l="0" t="0" r="0" b="0"/>
              <a:pathLst>
                <a:path w="7213600" h="850900">
                  <a:moveTo>
                    <a:pt x="141820" y="0"/>
                  </a:moveTo>
                  <a:lnTo>
                    <a:pt x="7213600" y="0"/>
                  </a:lnTo>
                  <a:lnTo>
                    <a:pt x="7213600" y="0"/>
                  </a:lnTo>
                  <a:lnTo>
                    <a:pt x="7213600" y="709080"/>
                  </a:lnTo>
                  <a:cubicBezTo>
                    <a:pt x="7213600" y="787405"/>
                    <a:pt x="7150105" y="850900"/>
                    <a:pt x="7071780" y="850900"/>
                  </a:cubicBezTo>
                  <a:lnTo>
                    <a:pt x="0" y="850900"/>
                  </a:lnTo>
                  <a:lnTo>
                    <a:pt x="0" y="850900"/>
                  </a:lnTo>
                  <a:lnTo>
                    <a:pt x="0" y="141820"/>
                  </a:lnTo>
                  <a:cubicBezTo>
                    <a:pt x="0" y="63495"/>
                    <a:pt x="63495" y="0"/>
                    <a:pt x="141820" y="0"/>
                  </a:cubicBezTo>
                  <a:close/>
                </a:path>
              </a:pathLst>
            </a:custGeom>
            <a:solidFill>
              <a:srgbClr val="9BE7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grpSp>
      <p:sp>
        <p:nvSpPr>
          <p:cNvPr id="33" name="文本框 23"/>
          <p:cNvSpPr txBox="1"/>
          <p:nvPr/>
        </p:nvSpPr>
        <p:spPr>
          <a:xfrm>
            <a:off x="1713315" y="4795541"/>
            <a:ext cx="428625" cy="598805"/>
          </a:xfrm>
          <a:prstGeom prst="rect">
            <a:avLst/>
          </a:prstGeom>
          <a:noFill/>
          <a:ln w="9525">
            <a:noFill/>
          </a:ln>
        </p:spPr>
        <p:txBody>
          <a:bodyPr wrap="none" anchor="ctr">
            <a:spAutoFit/>
          </a:bodyPr>
          <a:lstStyle/>
          <a:p>
            <a:pPr algn="ctr"/>
            <a:r>
              <a:rPr lang="en-US" altLang="zh-CN" sz="3300" dirty="0">
                <a:latin typeface="华文细黑" panose="02010600040101010101" pitchFamily="2" charset="-122"/>
                <a:ea typeface="华文细黑" panose="02010600040101010101" pitchFamily="2" charset="-122"/>
              </a:rPr>
              <a:t>4</a:t>
            </a:r>
            <a:endParaRPr lang="en-US" altLang="zh-CN" sz="3000" dirty="0">
              <a:latin typeface="华文细黑" panose="02010600040101010101" pitchFamily="2" charset="-122"/>
              <a:ea typeface="华文细黑" panose="02010600040101010101" pitchFamily="2" charset="-122"/>
            </a:endParaRPr>
          </a:p>
        </p:txBody>
      </p:sp>
      <p:sp>
        <p:nvSpPr>
          <p:cNvPr id="34" name="TextBox 1"/>
          <p:cNvSpPr txBox="1"/>
          <p:nvPr/>
        </p:nvSpPr>
        <p:spPr>
          <a:xfrm>
            <a:off x="2415660" y="4880192"/>
            <a:ext cx="5811913" cy="357505"/>
          </a:xfrm>
          <a:prstGeom prst="rect">
            <a:avLst/>
          </a:prstGeom>
          <a:noFill/>
          <a:ln w="9525">
            <a:noFill/>
          </a:ln>
        </p:spPr>
        <p:txBody>
          <a:bodyPr wrap="square">
            <a:spAutoFit/>
          </a:bodyPr>
          <a:lstStyle/>
          <a:p>
            <a:pPr algn="just">
              <a:spcBef>
                <a:spcPts val="6000"/>
              </a:spcBef>
            </a:pPr>
            <a:r>
              <a:rPr lang="zh-CN" altLang="en-US" sz="1725" b="1" dirty="0">
                <a:latin typeface="微软雅黑" panose="020B0503020204020204" pitchFamily="34" charset="-122"/>
                <a:ea typeface="微软雅黑" panose="020B0503020204020204" pitchFamily="34" charset="-122"/>
              </a:rPr>
              <a:t>配套制度与节水服务体系不完善，示范试点单薄</a:t>
            </a:r>
            <a:endParaRPr lang="en-US" altLang="zh-CN" sz="1725"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9"/>
          <p:cNvGrpSpPr/>
          <p:nvPr/>
        </p:nvGrpSpPr>
        <p:grpSpPr bwMode="auto">
          <a:xfrm>
            <a:off x="328126" y="1019175"/>
            <a:ext cx="8486558" cy="619125"/>
            <a:chOff x="-1085903" y="215899"/>
            <a:chExt cx="11314732" cy="825500"/>
          </a:xfrm>
        </p:grpSpPr>
        <p:grpSp>
          <p:nvGrpSpPr>
            <p:cNvPr id="3" name="组 10"/>
            <p:cNvGrpSpPr/>
            <p:nvPr/>
          </p:nvGrpSpPr>
          <p:grpSpPr bwMode="auto">
            <a:xfrm>
              <a:off x="-1085903" y="215899"/>
              <a:ext cx="10966905" cy="825500"/>
              <a:chOff x="-433516" y="2806700"/>
              <a:chExt cx="12991561" cy="977900"/>
            </a:xfrm>
          </p:grpSpPr>
          <p:grpSp>
            <p:nvGrpSpPr>
              <p:cNvPr id="5" name="组 12"/>
              <p:cNvGrpSpPr/>
              <p:nvPr/>
            </p:nvGrpSpPr>
            <p:grpSpPr bwMode="auto">
              <a:xfrm>
                <a:off x="-433516" y="2806700"/>
                <a:ext cx="12991561" cy="977900"/>
                <a:chOff x="137984" y="1689100"/>
                <a:chExt cx="12991561" cy="977900"/>
              </a:xfrm>
            </p:grpSpPr>
            <p:grpSp>
              <p:nvGrpSpPr>
                <p:cNvPr id="7" name="组 14"/>
                <p:cNvGrpSpPr/>
                <p:nvPr/>
              </p:nvGrpSpPr>
              <p:grpSpPr bwMode="auto">
                <a:xfrm>
                  <a:off x="137984" y="1689100"/>
                  <a:ext cx="12991561" cy="977900"/>
                  <a:chOff x="137984" y="1689100"/>
                  <a:chExt cx="12991561" cy="977900"/>
                </a:xfrm>
              </p:grpSpPr>
              <p:sp>
                <p:nvSpPr>
                  <p:cNvPr id="9"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0"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1" name="椭圆 10"/>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8"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05</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6"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 发展展望</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4"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2397" y="3098636"/>
            <a:ext cx="3572926" cy="2383609"/>
          </a:xfrm>
          <a:prstGeom prst="rect">
            <a:avLst/>
          </a:prstGeom>
          <a:ln>
            <a:noFill/>
          </a:ln>
          <a:effectLst>
            <a:outerShdw blurRad="190500" algn="tl" rotWithShape="0">
              <a:srgbClr val="000000">
                <a:alpha val="70000"/>
              </a:srgbClr>
            </a:outerShdw>
          </a:effectLst>
        </p:spPr>
      </p:pic>
      <p:grpSp>
        <p:nvGrpSpPr>
          <p:cNvPr id="14" name="组 14"/>
          <p:cNvGrpSpPr/>
          <p:nvPr/>
        </p:nvGrpSpPr>
        <p:grpSpPr>
          <a:xfrm>
            <a:off x="533735" y="1854649"/>
            <a:ext cx="3826791" cy="712912"/>
            <a:chOff x="495300" y="3200400"/>
            <a:chExt cx="8267700" cy="850900"/>
          </a:xfrm>
        </p:grpSpPr>
        <p:sp>
          <p:nvSpPr>
            <p:cNvPr id="15" name="对角圆角矩形 29"/>
            <p:cNvSpPr/>
            <p:nvPr/>
          </p:nvSpPr>
          <p:spPr>
            <a:xfrm>
              <a:off x="495300" y="3200400"/>
              <a:ext cx="5384800" cy="850900"/>
            </a:xfrm>
            <a:custGeom>
              <a:avLst/>
              <a:gdLst/>
              <a:ahLst/>
              <a:cxnLst>
                <a:cxn ang="0">
                  <a:pos x="141820" y="0"/>
                </a:cxn>
                <a:cxn ang="0">
                  <a:pos x="5384800" y="0"/>
                </a:cxn>
                <a:cxn ang="0">
                  <a:pos x="5384800" y="0"/>
                </a:cxn>
                <a:cxn ang="0">
                  <a:pos x="5384800" y="709080"/>
                </a:cxn>
                <a:cxn ang="0">
                  <a:pos x="5242980" y="850900"/>
                </a:cxn>
                <a:cxn ang="0">
                  <a:pos x="0" y="850900"/>
                </a:cxn>
                <a:cxn ang="0">
                  <a:pos x="0" y="850900"/>
                </a:cxn>
                <a:cxn ang="0">
                  <a:pos x="0" y="141820"/>
                </a:cxn>
                <a:cxn ang="0">
                  <a:pos x="141820" y="0"/>
                </a:cxn>
              </a:cxnLst>
              <a:rect l="0" t="0" r="0" b="0"/>
              <a:pathLst>
                <a:path w="5384800" h="850900">
                  <a:moveTo>
                    <a:pt x="141820" y="0"/>
                  </a:moveTo>
                  <a:lnTo>
                    <a:pt x="5384800" y="0"/>
                  </a:lnTo>
                  <a:lnTo>
                    <a:pt x="5384800" y="0"/>
                  </a:lnTo>
                  <a:lnTo>
                    <a:pt x="5384800" y="709080"/>
                  </a:lnTo>
                  <a:cubicBezTo>
                    <a:pt x="5384800" y="787405"/>
                    <a:pt x="5321305" y="850900"/>
                    <a:pt x="5242980" y="850900"/>
                  </a:cubicBezTo>
                  <a:lnTo>
                    <a:pt x="0" y="850900"/>
                  </a:lnTo>
                  <a:lnTo>
                    <a:pt x="0" y="850900"/>
                  </a:lnTo>
                  <a:lnTo>
                    <a:pt x="0" y="141820"/>
                  </a:lnTo>
                  <a:cubicBezTo>
                    <a:pt x="0" y="63495"/>
                    <a:pt x="63495" y="0"/>
                    <a:pt x="141820" y="0"/>
                  </a:cubicBezTo>
                  <a:close/>
                </a:path>
              </a:pathLst>
            </a:custGeom>
            <a:solidFill>
              <a:srgbClr val="3EA2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sp>
          <p:nvSpPr>
            <p:cNvPr id="16" name="对角圆角矩形 30"/>
            <p:cNvSpPr/>
            <p:nvPr/>
          </p:nvSpPr>
          <p:spPr>
            <a:xfrm>
              <a:off x="2203320" y="3200400"/>
              <a:ext cx="6559680" cy="850900"/>
            </a:xfrm>
            <a:custGeom>
              <a:avLst/>
              <a:gdLst/>
              <a:ahLst/>
              <a:cxnLst>
                <a:cxn ang="0">
                  <a:pos x="141820" y="0"/>
                </a:cxn>
                <a:cxn ang="0">
                  <a:pos x="7213600" y="0"/>
                </a:cxn>
                <a:cxn ang="0">
                  <a:pos x="7213600" y="0"/>
                </a:cxn>
                <a:cxn ang="0">
                  <a:pos x="7213600" y="709080"/>
                </a:cxn>
                <a:cxn ang="0">
                  <a:pos x="7071780" y="850900"/>
                </a:cxn>
                <a:cxn ang="0">
                  <a:pos x="0" y="850900"/>
                </a:cxn>
                <a:cxn ang="0">
                  <a:pos x="0" y="850900"/>
                </a:cxn>
                <a:cxn ang="0">
                  <a:pos x="0" y="141820"/>
                </a:cxn>
                <a:cxn ang="0">
                  <a:pos x="141820" y="0"/>
                </a:cxn>
              </a:cxnLst>
              <a:rect l="0" t="0" r="0" b="0"/>
              <a:pathLst>
                <a:path w="7213600" h="850900">
                  <a:moveTo>
                    <a:pt x="141820" y="0"/>
                  </a:moveTo>
                  <a:lnTo>
                    <a:pt x="7213600" y="0"/>
                  </a:lnTo>
                  <a:lnTo>
                    <a:pt x="7213600" y="0"/>
                  </a:lnTo>
                  <a:lnTo>
                    <a:pt x="7213600" y="709080"/>
                  </a:lnTo>
                  <a:cubicBezTo>
                    <a:pt x="7213600" y="787405"/>
                    <a:pt x="7150105" y="850900"/>
                    <a:pt x="7071780" y="850900"/>
                  </a:cubicBezTo>
                  <a:lnTo>
                    <a:pt x="0" y="850900"/>
                  </a:lnTo>
                  <a:lnTo>
                    <a:pt x="0" y="850900"/>
                  </a:lnTo>
                  <a:lnTo>
                    <a:pt x="0" y="141820"/>
                  </a:lnTo>
                  <a:cubicBezTo>
                    <a:pt x="0" y="63495"/>
                    <a:pt x="63495" y="0"/>
                    <a:pt x="141820" y="0"/>
                  </a:cubicBezTo>
                  <a:close/>
                </a:path>
              </a:pathLst>
            </a:custGeom>
            <a:solidFill>
              <a:srgbClr val="9BE7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grpSp>
      <p:sp>
        <p:nvSpPr>
          <p:cNvPr id="17" name="文本框 22"/>
          <p:cNvSpPr txBox="1"/>
          <p:nvPr/>
        </p:nvSpPr>
        <p:spPr>
          <a:xfrm>
            <a:off x="716028" y="1931447"/>
            <a:ext cx="428625" cy="598805"/>
          </a:xfrm>
          <a:prstGeom prst="rect">
            <a:avLst/>
          </a:prstGeom>
          <a:noFill/>
          <a:ln w="9525">
            <a:noFill/>
          </a:ln>
        </p:spPr>
        <p:txBody>
          <a:bodyPr wrap="none" anchor="ctr">
            <a:spAutoFit/>
          </a:bodyPr>
          <a:lstStyle/>
          <a:p>
            <a:pPr algn="ctr"/>
            <a:r>
              <a:rPr lang="en-US" altLang="zh-CN" sz="3300" dirty="0">
                <a:latin typeface="华文细黑" panose="02010600040101010101" pitchFamily="2" charset="-122"/>
                <a:ea typeface="华文细黑" panose="02010600040101010101" pitchFamily="2" charset="-122"/>
              </a:rPr>
              <a:t>1</a:t>
            </a:r>
            <a:endParaRPr lang="en-US" altLang="zh-CN" sz="3000" dirty="0">
              <a:latin typeface="华文细黑" panose="02010600040101010101" pitchFamily="2" charset="-122"/>
              <a:ea typeface="华文细黑" panose="02010600040101010101" pitchFamily="2" charset="-122"/>
            </a:endParaRPr>
          </a:p>
        </p:txBody>
      </p:sp>
      <p:sp>
        <p:nvSpPr>
          <p:cNvPr id="18" name="TextBox 1"/>
          <p:cNvSpPr txBox="1"/>
          <p:nvPr/>
        </p:nvSpPr>
        <p:spPr>
          <a:xfrm>
            <a:off x="1406883" y="2037980"/>
            <a:ext cx="5811913" cy="368300"/>
          </a:xfrm>
          <a:prstGeom prst="rect">
            <a:avLst/>
          </a:prstGeom>
          <a:noFill/>
          <a:ln w="9525">
            <a:noFill/>
          </a:ln>
        </p:spPr>
        <p:txBody>
          <a:bodyPr wrap="square">
            <a:spAutoFit/>
          </a:bodyPr>
          <a:lstStyle/>
          <a:p>
            <a:pPr algn="just">
              <a:spcBef>
                <a:spcPts val="6000"/>
              </a:spcBef>
            </a:pPr>
            <a:r>
              <a:rPr lang="zh-CN" altLang="en-US" b="1" dirty="0">
                <a:latin typeface="微软雅黑" panose="020B0503020204020204" pitchFamily="34" charset="-122"/>
                <a:ea typeface="微软雅黑" panose="020B0503020204020204" pitchFamily="34" charset="-122"/>
              </a:rPr>
              <a:t>加大宣传推动力度</a:t>
            </a:r>
            <a:endParaRPr lang="en-US" altLang="zh-CN" b="1" dirty="0">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3" cstate="print"/>
          <a:stretch>
            <a:fillRect/>
          </a:stretch>
        </p:blipFill>
        <p:spPr>
          <a:xfrm>
            <a:off x="4423713" y="2931341"/>
            <a:ext cx="1961066" cy="2775663"/>
          </a:xfrm>
          <a:prstGeom prst="rect">
            <a:avLst/>
          </a:prstGeom>
          <a:ln>
            <a:noFill/>
          </a:ln>
          <a:effectLst>
            <a:outerShdw blurRad="190500" algn="tl" rotWithShape="0">
              <a:srgbClr val="000000">
                <a:alpha val="70000"/>
              </a:srgbClr>
            </a:outerShdw>
          </a:effectLst>
        </p:spPr>
      </p:pic>
      <p:pic>
        <p:nvPicPr>
          <p:cNvPr id="21" name="图片 20"/>
          <p:cNvPicPr>
            <a:picLocks noChangeAspect="1"/>
          </p:cNvPicPr>
          <p:nvPr/>
        </p:nvPicPr>
        <p:blipFill>
          <a:blip r:embed="rId4"/>
          <a:stretch>
            <a:fillRect/>
          </a:stretch>
        </p:blipFill>
        <p:spPr>
          <a:xfrm>
            <a:off x="6793170" y="2903310"/>
            <a:ext cx="1962883" cy="2775665"/>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 9"/>
          <p:cNvGrpSpPr/>
          <p:nvPr/>
        </p:nvGrpSpPr>
        <p:grpSpPr bwMode="auto">
          <a:xfrm>
            <a:off x="328126" y="1019175"/>
            <a:ext cx="8486558" cy="619125"/>
            <a:chOff x="-1085903" y="215899"/>
            <a:chExt cx="11314732" cy="825500"/>
          </a:xfrm>
        </p:grpSpPr>
        <p:grpSp>
          <p:nvGrpSpPr>
            <p:cNvPr id="19" name="组 10"/>
            <p:cNvGrpSpPr/>
            <p:nvPr/>
          </p:nvGrpSpPr>
          <p:grpSpPr bwMode="auto">
            <a:xfrm>
              <a:off x="-1085903" y="215899"/>
              <a:ext cx="10966905" cy="825500"/>
              <a:chOff x="-433516" y="2806700"/>
              <a:chExt cx="12991561" cy="977900"/>
            </a:xfrm>
          </p:grpSpPr>
          <p:grpSp>
            <p:nvGrpSpPr>
              <p:cNvPr id="21" name="组 12"/>
              <p:cNvGrpSpPr/>
              <p:nvPr/>
            </p:nvGrpSpPr>
            <p:grpSpPr bwMode="auto">
              <a:xfrm>
                <a:off x="-433516" y="2806700"/>
                <a:ext cx="12991561" cy="977900"/>
                <a:chOff x="137984" y="1689100"/>
                <a:chExt cx="12991561" cy="977900"/>
              </a:xfrm>
            </p:grpSpPr>
            <p:grpSp>
              <p:nvGrpSpPr>
                <p:cNvPr id="23" name="组 14"/>
                <p:cNvGrpSpPr/>
                <p:nvPr/>
              </p:nvGrpSpPr>
              <p:grpSpPr bwMode="auto">
                <a:xfrm>
                  <a:off x="137984" y="1689100"/>
                  <a:ext cx="12991561" cy="977900"/>
                  <a:chOff x="137984" y="1689100"/>
                  <a:chExt cx="12991561" cy="977900"/>
                </a:xfrm>
              </p:grpSpPr>
              <p:sp>
                <p:nvSpPr>
                  <p:cNvPr id="25"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26"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27" name="椭圆 26"/>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24"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05</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22"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 发展展望</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20"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 name="组合 32"/>
          <p:cNvGrpSpPr/>
          <p:nvPr/>
        </p:nvGrpSpPr>
        <p:grpSpPr>
          <a:xfrm>
            <a:off x="533735" y="1854649"/>
            <a:ext cx="6732747" cy="712912"/>
            <a:chOff x="711646" y="1329865"/>
            <a:chExt cx="8976996" cy="950549"/>
          </a:xfrm>
        </p:grpSpPr>
        <p:grpSp>
          <p:nvGrpSpPr>
            <p:cNvPr id="34" name="组 14"/>
            <p:cNvGrpSpPr/>
            <p:nvPr/>
          </p:nvGrpSpPr>
          <p:grpSpPr>
            <a:xfrm>
              <a:off x="711646" y="1329865"/>
              <a:ext cx="5102388" cy="950549"/>
              <a:chOff x="495300" y="3200400"/>
              <a:chExt cx="8267700" cy="850900"/>
            </a:xfrm>
          </p:grpSpPr>
          <p:sp>
            <p:nvSpPr>
              <p:cNvPr id="37" name="对角圆角矩形 29"/>
              <p:cNvSpPr/>
              <p:nvPr/>
            </p:nvSpPr>
            <p:spPr>
              <a:xfrm>
                <a:off x="495300" y="3200400"/>
                <a:ext cx="5384800" cy="850900"/>
              </a:xfrm>
              <a:custGeom>
                <a:avLst/>
                <a:gdLst/>
                <a:ahLst/>
                <a:cxnLst>
                  <a:cxn ang="0">
                    <a:pos x="141820" y="0"/>
                  </a:cxn>
                  <a:cxn ang="0">
                    <a:pos x="5384800" y="0"/>
                  </a:cxn>
                  <a:cxn ang="0">
                    <a:pos x="5384800" y="0"/>
                  </a:cxn>
                  <a:cxn ang="0">
                    <a:pos x="5384800" y="709080"/>
                  </a:cxn>
                  <a:cxn ang="0">
                    <a:pos x="5242980" y="850900"/>
                  </a:cxn>
                  <a:cxn ang="0">
                    <a:pos x="0" y="850900"/>
                  </a:cxn>
                  <a:cxn ang="0">
                    <a:pos x="0" y="850900"/>
                  </a:cxn>
                  <a:cxn ang="0">
                    <a:pos x="0" y="141820"/>
                  </a:cxn>
                  <a:cxn ang="0">
                    <a:pos x="141820" y="0"/>
                  </a:cxn>
                </a:cxnLst>
                <a:rect l="0" t="0" r="0" b="0"/>
                <a:pathLst>
                  <a:path w="5384800" h="850900">
                    <a:moveTo>
                      <a:pt x="141820" y="0"/>
                    </a:moveTo>
                    <a:lnTo>
                      <a:pt x="5384800" y="0"/>
                    </a:lnTo>
                    <a:lnTo>
                      <a:pt x="5384800" y="0"/>
                    </a:lnTo>
                    <a:lnTo>
                      <a:pt x="5384800" y="709080"/>
                    </a:lnTo>
                    <a:cubicBezTo>
                      <a:pt x="5384800" y="787405"/>
                      <a:pt x="5321305" y="850900"/>
                      <a:pt x="5242980" y="850900"/>
                    </a:cubicBezTo>
                    <a:lnTo>
                      <a:pt x="0" y="850900"/>
                    </a:lnTo>
                    <a:lnTo>
                      <a:pt x="0" y="850900"/>
                    </a:lnTo>
                    <a:lnTo>
                      <a:pt x="0" y="141820"/>
                    </a:lnTo>
                    <a:cubicBezTo>
                      <a:pt x="0" y="63495"/>
                      <a:pt x="63495" y="0"/>
                      <a:pt x="141820" y="0"/>
                    </a:cubicBezTo>
                    <a:close/>
                  </a:path>
                </a:pathLst>
              </a:custGeom>
              <a:solidFill>
                <a:srgbClr val="3EA2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sp>
            <p:nvSpPr>
              <p:cNvPr id="38" name="对角圆角矩形 30"/>
              <p:cNvSpPr/>
              <p:nvPr/>
            </p:nvSpPr>
            <p:spPr>
              <a:xfrm>
                <a:off x="2203320" y="3200400"/>
                <a:ext cx="6559680" cy="850900"/>
              </a:xfrm>
              <a:custGeom>
                <a:avLst/>
                <a:gdLst/>
                <a:ahLst/>
                <a:cxnLst>
                  <a:cxn ang="0">
                    <a:pos x="141820" y="0"/>
                  </a:cxn>
                  <a:cxn ang="0">
                    <a:pos x="7213600" y="0"/>
                  </a:cxn>
                  <a:cxn ang="0">
                    <a:pos x="7213600" y="0"/>
                  </a:cxn>
                  <a:cxn ang="0">
                    <a:pos x="7213600" y="709080"/>
                  </a:cxn>
                  <a:cxn ang="0">
                    <a:pos x="7071780" y="850900"/>
                  </a:cxn>
                  <a:cxn ang="0">
                    <a:pos x="0" y="850900"/>
                  </a:cxn>
                  <a:cxn ang="0">
                    <a:pos x="0" y="850900"/>
                  </a:cxn>
                  <a:cxn ang="0">
                    <a:pos x="0" y="141820"/>
                  </a:cxn>
                  <a:cxn ang="0">
                    <a:pos x="141820" y="0"/>
                  </a:cxn>
                </a:cxnLst>
                <a:rect l="0" t="0" r="0" b="0"/>
                <a:pathLst>
                  <a:path w="7213600" h="850900">
                    <a:moveTo>
                      <a:pt x="141820" y="0"/>
                    </a:moveTo>
                    <a:lnTo>
                      <a:pt x="7213600" y="0"/>
                    </a:lnTo>
                    <a:lnTo>
                      <a:pt x="7213600" y="0"/>
                    </a:lnTo>
                    <a:lnTo>
                      <a:pt x="7213600" y="709080"/>
                    </a:lnTo>
                    <a:cubicBezTo>
                      <a:pt x="7213600" y="787405"/>
                      <a:pt x="7150105" y="850900"/>
                      <a:pt x="7071780" y="850900"/>
                    </a:cubicBezTo>
                    <a:lnTo>
                      <a:pt x="0" y="850900"/>
                    </a:lnTo>
                    <a:lnTo>
                      <a:pt x="0" y="850900"/>
                    </a:lnTo>
                    <a:lnTo>
                      <a:pt x="0" y="141820"/>
                    </a:lnTo>
                    <a:cubicBezTo>
                      <a:pt x="0" y="63495"/>
                      <a:pt x="63495" y="0"/>
                      <a:pt x="141820" y="0"/>
                    </a:cubicBezTo>
                    <a:close/>
                  </a:path>
                </a:pathLst>
              </a:custGeom>
              <a:solidFill>
                <a:srgbClr val="9BE7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grpSp>
        <p:sp>
          <p:nvSpPr>
            <p:cNvPr id="35" name="文本框 22"/>
            <p:cNvSpPr txBox="1"/>
            <p:nvPr/>
          </p:nvSpPr>
          <p:spPr>
            <a:xfrm>
              <a:off x="954704" y="1432262"/>
              <a:ext cx="571500" cy="798407"/>
            </a:xfrm>
            <a:prstGeom prst="rect">
              <a:avLst/>
            </a:prstGeom>
            <a:noFill/>
            <a:ln w="9525">
              <a:noFill/>
            </a:ln>
          </p:spPr>
          <p:txBody>
            <a:bodyPr wrap="none" anchor="ctr">
              <a:spAutoFit/>
            </a:bodyPr>
            <a:lstStyle/>
            <a:p>
              <a:pPr algn="ctr"/>
              <a:r>
                <a:rPr lang="en-US" altLang="zh-CN" sz="3300" dirty="0">
                  <a:latin typeface="华文细黑" panose="02010600040101010101" pitchFamily="2" charset="-122"/>
                  <a:ea typeface="华文细黑" panose="02010600040101010101" pitchFamily="2" charset="-122"/>
                </a:rPr>
                <a:t>2</a:t>
              </a:r>
              <a:endParaRPr lang="en-US" altLang="zh-CN" sz="3000" dirty="0">
                <a:latin typeface="华文细黑" panose="02010600040101010101" pitchFamily="2" charset="-122"/>
                <a:ea typeface="华文细黑" panose="02010600040101010101" pitchFamily="2" charset="-122"/>
              </a:endParaRPr>
            </a:p>
          </p:txBody>
        </p:sp>
        <p:sp>
          <p:nvSpPr>
            <p:cNvPr id="36" name="TextBox 1"/>
            <p:cNvSpPr txBox="1"/>
            <p:nvPr/>
          </p:nvSpPr>
          <p:spPr>
            <a:xfrm>
              <a:off x="1939425" y="1574306"/>
              <a:ext cx="7749217" cy="491067"/>
            </a:xfrm>
            <a:prstGeom prst="rect">
              <a:avLst/>
            </a:prstGeom>
            <a:noFill/>
            <a:ln w="9525">
              <a:noFill/>
            </a:ln>
          </p:spPr>
          <p:txBody>
            <a:bodyPr wrap="square">
              <a:spAutoFit/>
            </a:bodyPr>
            <a:lstStyle/>
            <a:p>
              <a:pPr algn="just">
                <a:spcBef>
                  <a:spcPts val="6000"/>
                </a:spcBef>
              </a:pPr>
              <a:r>
                <a:rPr lang="zh-CN" altLang="en-US" b="1" dirty="0">
                  <a:latin typeface="微软雅黑" panose="020B0503020204020204" pitchFamily="34" charset="-122"/>
                  <a:ea typeface="微软雅黑" panose="020B0503020204020204" pitchFamily="34" charset="-122"/>
                </a:rPr>
                <a:t>严格用水监管</a:t>
              </a:r>
              <a:endParaRPr lang="en-US" altLang="zh-CN" b="1" dirty="0">
                <a:latin typeface="微软雅黑" panose="020B0503020204020204" pitchFamily="34" charset="-122"/>
                <a:ea typeface="微软雅黑" panose="020B0503020204020204" pitchFamily="34" charset="-122"/>
              </a:endParaRPr>
            </a:p>
          </p:txBody>
        </p:sp>
      </p:grpSp>
      <p:pic>
        <p:nvPicPr>
          <p:cNvPr id="39" name="图片 3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8049" y="2975661"/>
            <a:ext cx="2348738" cy="1890000"/>
          </a:xfrm>
          <a:prstGeom prst="rect">
            <a:avLst/>
          </a:prstGeom>
        </p:spPr>
      </p:pic>
      <p:pic>
        <p:nvPicPr>
          <p:cNvPr id="40" name="图片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0151" y="2975661"/>
            <a:ext cx="2277109" cy="18900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9"/>
          <p:cNvGrpSpPr/>
          <p:nvPr/>
        </p:nvGrpSpPr>
        <p:grpSpPr bwMode="auto">
          <a:xfrm>
            <a:off x="328126" y="1019175"/>
            <a:ext cx="8486558" cy="619125"/>
            <a:chOff x="-1085903" y="215899"/>
            <a:chExt cx="11314732" cy="825500"/>
          </a:xfrm>
        </p:grpSpPr>
        <p:grpSp>
          <p:nvGrpSpPr>
            <p:cNvPr id="3" name="组 10"/>
            <p:cNvGrpSpPr/>
            <p:nvPr/>
          </p:nvGrpSpPr>
          <p:grpSpPr bwMode="auto">
            <a:xfrm>
              <a:off x="-1085903" y="215899"/>
              <a:ext cx="10966905" cy="825500"/>
              <a:chOff x="-433516" y="2806700"/>
              <a:chExt cx="12991561" cy="977900"/>
            </a:xfrm>
          </p:grpSpPr>
          <p:grpSp>
            <p:nvGrpSpPr>
              <p:cNvPr id="5" name="组 12"/>
              <p:cNvGrpSpPr/>
              <p:nvPr/>
            </p:nvGrpSpPr>
            <p:grpSpPr bwMode="auto">
              <a:xfrm>
                <a:off x="-433516" y="2806700"/>
                <a:ext cx="12991561" cy="977900"/>
                <a:chOff x="137984" y="1689100"/>
                <a:chExt cx="12991561" cy="977900"/>
              </a:xfrm>
            </p:grpSpPr>
            <p:grpSp>
              <p:nvGrpSpPr>
                <p:cNvPr id="7" name="组 14"/>
                <p:cNvGrpSpPr/>
                <p:nvPr/>
              </p:nvGrpSpPr>
              <p:grpSpPr bwMode="auto">
                <a:xfrm>
                  <a:off x="137984" y="1689100"/>
                  <a:ext cx="12991561" cy="977900"/>
                  <a:chOff x="137984" y="1689100"/>
                  <a:chExt cx="12991561" cy="977900"/>
                </a:xfrm>
              </p:grpSpPr>
              <p:sp>
                <p:nvSpPr>
                  <p:cNvPr id="9"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0"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1" name="椭圆 10"/>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8"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05</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6"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 发展展望</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4"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组合 19"/>
          <p:cNvGrpSpPr/>
          <p:nvPr/>
        </p:nvGrpSpPr>
        <p:grpSpPr>
          <a:xfrm>
            <a:off x="533735" y="1690865"/>
            <a:ext cx="6732747" cy="712912"/>
            <a:chOff x="711646" y="1329865"/>
            <a:chExt cx="8976996" cy="950549"/>
          </a:xfrm>
        </p:grpSpPr>
        <p:grpSp>
          <p:nvGrpSpPr>
            <p:cNvPr id="21" name="组 14"/>
            <p:cNvGrpSpPr/>
            <p:nvPr/>
          </p:nvGrpSpPr>
          <p:grpSpPr>
            <a:xfrm>
              <a:off x="711646" y="1329865"/>
              <a:ext cx="5102388" cy="950549"/>
              <a:chOff x="495300" y="3200400"/>
              <a:chExt cx="8267700" cy="850900"/>
            </a:xfrm>
          </p:grpSpPr>
          <p:sp>
            <p:nvSpPr>
              <p:cNvPr id="24" name="对角圆角矩形 29"/>
              <p:cNvSpPr/>
              <p:nvPr/>
            </p:nvSpPr>
            <p:spPr>
              <a:xfrm>
                <a:off x="495300" y="3200400"/>
                <a:ext cx="5384800" cy="850900"/>
              </a:xfrm>
              <a:custGeom>
                <a:avLst/>
                <a:gdLst/>
                <a:ahLst/>
                <a:cxnLst>
                  <a:cxn ang="0">
                    <a:pos x="141820" y="0"/>
                  </a:cxn>
                  <a:cxn ang="0">
                    <a:pos x="5384800" y="0"/>
                  </a:cxn>
                  <a:cxn ang="0">
                    <a:pos x="5384800" y="0"/>
                  </a:cxn>
                  <a:cxn ang="0">
                    <a:pos x="5384800" y="709080"/>
                  </a:cxn>
                  <a:cxn ang="0">
                    <a:pos x="5242980" y="850900"/>
                  </a:cxn>
                  <a:cxn ang="0">
                    <a:pos x="0" y="850900"/>
                  </a:cxn>
                  <a:cxn ang="0">
                    <a:pos x="0" y="850900"/>
                  </a:cxn>
                  <a:cxn ang="0">
                    <a:pos x="0" y="141820"/>
                  </a:cxn>
                  <a:cxn ang="0">
                    <a:pos x="141820" y="0"/>
                  </a:cxn>
                </a:cxnLst>
                <a:rect l="0" t="0" r="0" b="0"/>
                <a:pathLst>
                  <a:path w="5384800" h="850900">
                    <a:moveTo>
                      <a:pt x="141820" y="0"/>
                    </a:moveTo>
                    <a:lnTo>
                      <a:pt x="5384800" y="0"/>
                    </a:lnTo>
                    <a:lnTo>
                      <a:pt x="5384800" y="0"/>
                    </a:lnTo>
                    <a:lnTo>
                      <a:pt x="5384800" y="709080"/>
                    </a:lnTo>
                    <a:cubicBezTo>
                      <a:pt x="5384800" y="787405"/>
                      <a:pt x="5321305" y="850900"/>
                      <a:pt x="5242980" y="850900"/>
                    </a:cubicBezTo>
                    <a:lnTo>
                      <a:pt x="0" y="850900"/>
                    </a:lnTo>
                    <a:lnTo>
                      <a:pt x="0" y="850900"/>
                    </a:lnTo>
                    <a:lnTo>
                      <a:pt x="0" y="141820"/>
                    </a:lnTo>
                    <a:cubicBezTo>
                      <a:pt x="0" y="63495"/>
                      <a:pt x="63495" y="0"/>
                      <a:pt x="141820" y="0"/>
                    </a:cubicBezTo>
                    <a:close/>
                  </a:path>
                </a:pathLst>
              </a:custGeom>
              <a:solidFill>
                <a:srgbClr val="3EA2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sp>
            <p:nvSpPr>
              <p:cNvPr id="25" name="对角圆角矩形 30"/>
              <p:cNvSpPr/>
              <p:nvPr/>
            </p:nvSpPr>
            <p:spPr>
              <a:xfrm>
                <a:off x="2203320" y="3200400"/>
                <a:ext cx="6559680" cy="850900"/>
              </a:xfrm>
              <a:custGeom>
                <a:avLst/>
                <a:gdLst/>
                <a:ahLst/>
                <a:cxnLst>
                  <a:cxn ang="0">
                    <a:pos x="141820" y="0"/>
                  </a:cxn>
                  <a:cxn ang="0">
                    <a:pos x="7213600" y="0"/>
                  </a:cxn>
                  <a:cxn ang="0">
                    <a:pos x="7213600" y="0"/>
                  </a:cxn>
                  <a:cxn ang="0">
                    <a:pos x="7213600" y="709080"/>
                  </a:cxn>
                  <a:cxn ang="0">
                    <a:pos x="7071780" y="850900"/>
                  </a:cxn>
                  <a:cxn ang="0">
                    <a:pos x="0" y="850900"/>
                  </a:cxn>
                  <a:cxn ang="0">
                    <a:pos x="0" y="850900"/>
                  </a:cxn>
                  <a:cxn ang="0">
                    <a:pos x="0" y="141820"/>
                  </a:cxn>
                  <a:cxn ang="0">
                    <a:pos x="141820" y="0"/>
                  </a:cxn>
                </a:cxnLst>
                <a:rect l="0" t="0" r="0" b="0"/>
                <a:pathLst>
                  <a:path w="7213600" h="850900">
                    <a:moveTo>
                      <a:pt x="141820" y="0"/>
                    </a:moveTo>
                    <a:lnTo>
                      <a:pt x="7213600" y="0"/>
                    </a:lnTo>
                    <a:lnTo>
                      <a:pt x="7213600" y="0"/>
                    </a:lnTo>
                    <a:lnTo>
                      <a:pt x="7213600" y="709080"/>
                    </a:lnTo>
                    <a:cubicBezTo>
                      <a:pt x="7213600" y="787405"/>
                      <a:pt x="7150105" y="850900"/>
                      <a:pt x="7071780" y="850900"/>
                    </a:cubicBezTo>
                    <a:lnTo>
                      <a:pt x="0" y="850900"/>
                    </a:lnTo>
                    <a:lnTo>
                      <a:pt x="0" y="850900"/>
                    </a:lnTo>
                    <a:lnTo>
                      <a:pt x="0" y="141820"/>
                    </a:lnTo>
                    <a:cubicBezTo>
                      <a:pt x="0" y="63495"/>
                      <a:pt x="63495" y="0"/>
                      <a:pt x="141820" y="0"/>
                    </a:cubicBezTo>
                    <a:close/>
                  </a:path>
                </a:pathLst>
              </a:custGeom>
              <a:solidFill>
                <a:srgbClr val="9BE7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grpSp>
        <p:sp>
          <p:nvSpPr>
            <p:cNvPr id="22" name="文本框 22"/>
            <p:cNvSpPr txBox="1"/>
            <p:nvPr/>
          </p:nvSpPr>
          <p:spPr>
            <a:xfrm>
              <a:off x="954704" y="1432262"/>
              <a:ext cx="571500" cy="798407"/>
            </a:xfrm>
            <a:prstGeom prst="rect">
              <a:avLst/>
            </a:prstGeom>
            <a:noFill/>
            <a:ln w="9525">
              <a:noFill/>
            </a:ln>
          </p:spPr>
          <p:txBody>
            <a:bodyPr wrap="none" anchor="ctr">
              <a:spAutoFit/>
            </a:bodyPr>
            <a:lstStyle/>
            <a:p>
              <a:pPr algn="ctr"/>
              <a:r>
                <a:rPr lang="en-US" altLang="zh-CN" sz="3300" dirty="0">
                  <a:latin typeface="华文细黑" panose="02010600040101010101" pitchFamily="2" charset="-122"/>
                  <a:ea typeface="华文细黑" panose="02010600040101010101" pitchFamily="2" charset="-122"/>
                </a:rPr>
                <a:t>3</a:t>
              </a:r>
              <a:endParaRPr lang="en-US" altLang="zh-CN" sz="3000" dirty="0">
                <a:latin typeface="华文细黑" panose="02010600040101010101" pitchFamily="2" charset="-122"/>
                <a:ea typeface="华文细黑" panose="02010600040101010101" pitchFamily="2" charset="-122"/>
              </a:endParaRPr>
            </a:p>
          </p:txBody>
        </p:sp>
        <p:sp>
          <p:nvSpPr>
            <p:cNvPr id="23" name="TextBox 1"/>
            <p:cNvSpPr txBox="1"/>
            <p:nvPr/>
          </p:nvSpPr>
          <p:spPr>
            <a:xfrm>
              <a:off x="1939425" y="1574306"/>
              <a:ext cx="7749217" cy="491067"/>
            </a:xfrm>
            <a:prstGeom prst="rect">
              <a:avLst/>
            </a:prstGeom>
            <a:noFill/>
            <a:ln w="9525">
              <a:noFill/>
            </a:ln>
          </p:spPr>
          <p:txBody>
            <a:bodyPr wrap="square">
              <a:spAutoFit/>
            </a:bodyPr>
            <a:lstStyle/>
            <a:p>
              <a:pPr algn="just">
                <a:spcBef>
                  <a:spcPts val="6000"/>
                </a:spcBef>
              </a:pPr>
              <a:r>
                <a:rPr lang="zh-CN" altLang="en-US" b="1" dirty="0">
                  <a:latin typeface="微软雅黑" panose="020B0503020204020204" pitchFamily="34" charset="-122"/>
                  <a:ea typeface="微软雅黑" panose="020B0503020204020204" pitchFamily="34" charset="-122"/>
                </a:rPr>
                <a:t>积极推动开展试点</a:t>
              </a:r>
              <a:endParaRPr lang="en-US" altLang="zh-CN" b="1" dirty="0">
                <a:latin typeface="微软雅黑" panose="020B0503020204020204" pitchFamily="34" charset="-122"/>
                <a:ea typeface="微软雅黑" panose="020B0503020204020204" pitchFamily="34" charset="-122"/>
              </a:endParaRPr>
            </a:p>
          </p:txBody>
        </p:sp>
      </p:grpSp>
      <p:pic>
        <p:nvPicPr>
          <p:cNvPr id="31" name="图片 3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8587" y="4296335"/>
            <a:ext cx="2595116" cy="1620000"/>
          </a:xfrm>
          <a:prstGeom prst="rect">
            <a:avLst/>
          </a:prstGeom>
          <a:ln>
            <a:noFill/>
          </a:ln>
          <a:effectLst>
            <a:outerShdw blurRad="190500" algn="tl" rotWithShape="0">
              <a:srgbClr val="000000">
                <a:alpha val="70000"/>
              </a:srgbClr>
            </a:outerShdw>
          </a:effectLst>
        </p:spPr>
      </p:pic>
      <p:pic>
        <p:nvPicPr>
          <p:cNvPr id="33" name="图片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8587" y="2587108"/>
            <a:ext cx="2595116" cy="1620000"/>
          </a:xfrm>
          <a:prstGeom prst="rect">
            <a:avLst/>
          </a:prstGeom>
          <a:ln>
            <a:noFill/>
          </a:ln>
          <a:effectLst>
            <a:outerShdw blurRad="190500" algn="tl" rotWithShape="0">
              <a:srgbClr val="000000">
                <a:alpha val="70000"/>
              </a:srgbClr>
            </a:outerShdw>
          </a:effectLst>
        </p:spPr>
      </p:pic>
      <p:pic>
        <p:nvPicPr>
          <p:cNvPr id="35" name="图片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0299" y="4309523"/>
            <a:ext cx="2595116" cy="1620000"/>
          </a:xfrm>
          <a:prstGeom prst="rect">
            <a:avLst/>
          </a:prstGeom>
          <a:ln>
            <a:noFill/>
          </a:ln>
          <a:effectLst>
            <a:outerShdw blurRad="190500" algn="tl" rotWithShape="0">
              <a:srgbClr val="000000">
                <a:alpha val="70000"/>
              </a:srgbClr>
            </a:outerShdw>
          </a:effectLst>
        </p:spPr>
      </p:pic>
      <p:pic>
        <p:nvPicPr>
          <p:cNvPr id="37" name="图片 3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20299" y="2587108"/>
            <a:ext cx="2595116" cy="16200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9"/>
          <p:cNvGrpSpPr/>
          <p:nvPr/>
        </p:nvGrpSpPr>
        <p:grpSpPr bwMode="auto">
          <a:xfrm>
            <a:off x="328126" y="1019175"/>
            <a:ext cx="8486558" cy="619125"/>
            <a:chOff x="-1085903" y="215899"/>
            <a:chExt cx="11314732" cy="825500"/>
          </a:xfrm>
        </p:grpSpPr>
        <p:grpSp>
          <p:nvGrpSpPr>
            <p:cNvPr id="3" name="组 10"/>
            <p:cNvGrpSpPr/>
            <p:nvPr/>
          </p:nvGrpSpPr>
          <p:grpSpPr bwMode="auto">
            <a:xfrm>
              <a:off x="-1085903" y="215899"/>
              <a:ext cx="10966905" cy="825500"/>
              <a:chOff x="-433516" y="2806700"/>
              <a:chExt cx="12991561" cy="977900"/>
            </a:xfrm>
          </p:grpSpPr>
          <p:grpSp>
            <p:nvGrpSpPr>
              <p:cNvPr id="5" name="组 12"/>
              <p:cNvGrpSpPr/>
              <p:nvPr/>
            </p:nvGrpSpPr>
            <p:grpSpPr bwMode="auto">
              <a:xfrm>
                <a:off x="-433516" y="2806700"/>
                <a:ext cx="12991561" cy="977900"/>
                <a:chOff x="137984" y="1689100"/>
                <a:chExt cx="12991561" cy="977900"/>
              </a:xfrm>
            </p:grpSpPr>
            <p:grpSp>
              <p:nvGrpSpPr>
                <p:cNvPr id="7" name="组 14"/>
                <p:cNvGrpSpPr/>
                <p:nvPr/>
              </p:nvGrpSpPr>
              <p:grpSpPr bwMode="auto">
                <a:xfrm>
                  <a:off x="137984" y="1689100"/>
                  <a:ext cx="12991561" cy="977900"/>
                  <a:chOff x="137984" y="1689100"/>
                  <a:chExt cx="12991561" cy="977900"/>
                </a:xfrm>
              </p:grpSpPr>
              <p:sp>
                <p:nvSpPr>
                  <p:cNvPr id="9"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0"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1" name="椭圆 10"/>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8"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05</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6"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 发展展望</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4"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 name="组合 20"/>
          <p:cNvGrpSpPr/>
          <p:nvPr/>
        </p:nvGrpSpPr>
        <p:grpSpPr>
          <a:xfrm>
            <a:off x="533735" y="1854649"/>
            <a:ext cx="6732747" cy="712912"/>
            <a:chOff x="711646" y="1329865"/>
            <a:chExt cx="8976996" cy="950549"/>
          </a:xfrm>
        </p:grpSpPr>
        <p:grpSp>
          <p:nvGrpSpPr>
            <p:cNvPr id="22" name="组 14"/>
            <p:cNvGrpSpPr/>
            <p:nvPr/>
          </p:nvGrpSpPr>
          <p:grpSpPr>
            <a:xfrm>
              <a:off x="711646" y="1329865"/>
              <a:ext cx="6480462" cy="950549"/>
              <a:chOff x="495300" y="3200400"/>
              <a:chExt cx="10500674" cy="850900"/>
            </a:xfrm>
          </p:grpSpPr>
          <p:sp>
            <p:nvSpPr>
              <p:cNvPr id="25" name="对角圆角矩形 29"/>
              <p:cNvSpPr/>
              <p:nvPr/>
            </p:nvSpPr>
            <p:spPr>
              <a:xfrm>
                <a:off x="495300" y="3200400"/>
                <a:ext cx="5384800" cy="850900"/>
              </a:xfrm>
              <a:custGeom>
                <a:avLst/>
                <a:gdLst/>
                <a:ahLst/>
                <a:cxnLst>
                  <a:cxn ang="0">
                    <a:pos x="141820" y="0"/>
                  </a:cxn>
                  <a:cxn ang="0">
                    <a:pos x="5384800" y="0"/>
                  </a:cxn>
                  <a:cxn ang="0">
                    <a:pos x="5384800" y="0"/>
                  </a:cxn>
                  <a:cxn ang="0">
                    <a:pos x="5384800" y="709080"/>
                  </a:cxn>
                  <a:cxn ang="0">
                    <a:pos x="5242980" y="850900"/>
                  </a:cxn>
                  <a:cxn ang="0">
                    <a:pos x="0" y="850900"/>
                  </a:cxn>
                  <a:cxn ang="0">
                    <a:pos x="0" y="850900"/>
                  </a:cxn>
                  <a:cxn ang="0">
                    <a:pos x="0" y="141820"/>
                  </a:cxn>
                  <a:cxn ang="0">
                    <a:pos x="141820" y="0"/>
                  </a:cxn>
                </a:cxnLst>
                <a:rect l="0" t="0" r="0" b="0"/>
                <a:pathLst>
                  <a:path w="5384800" h="850900">
                    <a:moveTo>
                      <a:pt x="141820" y="0"/>
                    </a:moveTo>
                    <a:lnTo>
                      <a:pt x="5384800" y="0"/>
                    </a:lnTo>
                    <a:lnTo>
                      <a:pt x="5384800" y="0"/>
                    </a:lnTo>
                    <a:lnTo>
                      <a:pt x="5384800" y="709080"/>
                    </a:lnTo>
                    <a:cubicBezTo>
                      <a:pt x="5384800" y="787405"/>
                      <a:pt x="5321305" y="850900"/>
                      <a:pt x="5242980" y="850900"/>
                    </a:cubicBezTo>
                    <a:lnTo>
                      <a:pt x="0" y="850900"/>
                    </a:lnTo>
                    <a:lnTo>
                      <a:pt x="0" y="850900"/>
                    </a:lnTo>
                    <a:lnTo>
                      <a:pt x="0" y="141820"/>
                    </a:lnTo>
                    <a:cubicBezTo>
                      <a:pt x="0" y="63495"/>
                      <a:pt x="63495" y="0"/>
                      <a:pt x="141820" y="0"/>
                    </a:cubicBezTo>
                    <a:close/>
                  </a:path>
                </a:pathLst>
              </a:custGeom>
              <a:solidFill>
                <a:srgbClr val="3EA2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sp>
            <p:nvSpPr>
              <p:cNvPr id="26" name="对角圆角矩形 30"/>
              <p:cNvSpPr/>
              <p:nvPr/>
            </p:nvSpPr>
            <p:spPr>
              <a:xfrm>
                <a:off x="2203320" y="3200400"/>
                <a:ext cx="8792654" cy="850900"/>
              </a:xfrm>
              <a:custGeom>
                <a:avLst/>
                <a:gdLst/>
                <a:ahLst/>
                <a:cxnLst>
                  <a:cxn ang="0">
                    <a:pos x="141820" y="0"/>
                  </a:cxn>
                  <a:cxn ang="0">
                    <a:pos x="7213600" y="0"/>
                  </a:cxn>
                  <a:cxn ang="0">
                    <a:pos x="7213600" y="0"/>
                  </a:cxn>
                  <a:cxn ang="0">
                    <a:pos x="7213600" y="709080"/>
                  </a:cxn>
                  <a:cxn ang="0">
                    <a:pos x="7071780" y="850900"/>
                  </a:cxn>
                  <a:cxn ang="0">
                    <a:pos x="0" y="850900"/>
                  </a:cxn>
                  <a:cxn ang="0">
                    <a:pos x="0" y="850900"/>
                  </a:cxn>
                  <a:cxn ang="0">
                    <a:pos x="0" y="141820"/>
                  </a:cxn>
                  <a:cxn ang="0">
                    <a:pos x="141820" y="0"/>
                  </a:cxn>
                </a:cxnLst>
                <a:rect l="0" t="0" r="0" b="0"/>
                <a:pathLst>
                  <a:path w="7213600" h="850900">
                    <a:moveTo>
                      <a:pt x="141820" y="0"/>
                    </a:moveTo>
                    <a:lnTo>
                      <a:pt x="7213600" y="0"/>
                    </a:lnTo>
                    <a:lnTo>
                      <a:pt x="7213600" y="0"/>
                    </a:lnTo>
                    <a:lnTo>
                      <a:pt x="7213600" y="709080"/>
                    </a:lnTo>
                    <a:cubicBezTo>
                      <a:pt x="7213600" y="787405"/>
                      <a:pt x="7150105" y="850900"/>
                      <a:pt x="7071780" y="850900"/>
                    </a:cubicBezTo>
                    <a:lnTo>
                      <a:pt x="0" y="850900"/>
                    </a:lnTo>
                    <a:lnTo>
                      <a:pt x="0" y="850900"/>
                    </a:lnTo>
                    <a:lnTo>
                      <a:pt x="0" y="141820"/>
                    </a:lnTo>
                    <a:cubicBezTo>
                      <a:pt x="0" y="63495"/>
                      <a:pt x="63495" y="0"/>
                      <a:pt x="141820" y="0"/>
                    </a:cubicBezTo>
                    <a:close/>
                  </a:path>
                </a:pathLst>
              </a:custGeom>
              <a:solidFill>
                <a:srgbClr val="9BE7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grpSp>
        <p:sp>
          <p:nvSpPr>
            <p:cNvPr id="23" name="文本框 22"/>
            <p:cNvSpPr txBox="1"/>
            <p:nvPr/>
          </p:nvSpPr>
          <p:spPr>
            <a:xfrm>
              <a:off x="954704" y="1432262"/>
              <a:ext cx="571500" cy="798407"/>
            </a:xfrm>
            <a:prstGeom prst="rect">
              <a:avLst/>
            </a:prstGeom>
            <a:noFill/>
            <a:ln w="9525">
              <a:noFill/>
            </a:ln>
          </p:spPr>
          <p:txBody>
            <a:bodyPr wrap="none" anchor="ctr">
              <a:spAutoFit/>
            </a:bodyPr>
            <a:lstStyle/>
            <a:p>
              <a:pPr algn="ctr"/>
              <a:r>
                <a:rPr lang="en-US" altLang="zh-CN" sz="3300" dirty="0">
                  <a:latin typeface="华文细黑" panose="02010600040101010101" pitchFamily="2" charset="-122"/>
                  <a:ea typeface="华文细黑" panose="02010600040101010101" pitchFamily="2" charset="-122"/>
                </a:rPr>
                <a:t>4</a:t>
              </a:r>
              <a:endParaRPr lang="en-US" altLang="zh-CN" sz="3000" dirty="0">
                <a:latin typeface="华文细黑" panose="02010600040101010101" pitchFamily="2" charset="-122"/>
                <a:ea typeface="华文细黑" panose="02010600040101010101" pitchFamily="2" charset="-122"/>
              </a:endParaRPr>
            </a:p>
          </p:txBody>
        </p:sp>
        <p:sp>
          <p:nvSpPr>
            <p:cNvPr id="24" name="TextBox 1"/>
            <p:cNvSpPr txBox="1"/>
            <p:nvPr/>
          </p:nvSpPr>
          <p:spPr>
            <a:xfrm>
              <a:off x="1939425" y="1574306"/>
              <a:ext cx="7749217" cy="491067"/>
            </a:xfrm>
            <a:prstGeom prst="rect">
              <a:avLst/>
            </a:prstGeom>
            <a:noFill/>
            <a:ln w="9525">
              <a:noFill/>
            </a:ln>
          </p:spPr>
          <p:txBody>
            <a:bodyPr wrap="square">
              <a:spAutoFit/>
            </a:bodyPr>
            <a:lstStyle/>
            <a:p>
              <a:pPr algn="just">
                <a:spcBef>
                  <a:spcPts val="6000"/>
                </a:spcBef>
              </a:pPr>
              <a:r>
                <a:rPr lang="zh-CN" altLang="en-US" b="1" dirty="0">
                  <a:latin typeface="微软雅黑" panose="020B0503020204020204" pitchFamily="34" charset="-122"/>
                  <a:ea typeface="微软雅黑" panose="020B0503020204020204" pitchFamily="34" charset="-122"/>
                </a:rPr>
                <a:t>开展配套制度研究及相关标准的制定</a:t>
              </a:r>
              <a:endParaRPr lang="en-US" altLang="zh-CN" b="1" dirty="0">
                <a:latin typeface="微软雅黑" panose="020B0503020204020204" pitchFamily="34" charset="-122"/>
                <a:ea typeface="微软雅黑" panose="020B0503020204020204" pitchFamily="34" charset="-122"/>
              </a:endParaRPr>
            </a:p>
          </p:txBody>
        </p:sp>
      </p:grpSp>
      <p:sp>
        <p:nvSpPr>
          <p:cNvPr id="12" name="矩形 11"/>
          <p:cNvSpPr/>
          <p:nvPr/>
        </p:nvSpPr>
        <p:spPr>
          <a:xfrm>
            <a:off x="533734" y="2883096"/>
            <a:ext cx="7840939" cy="1614805"/>
          </a:xfrm>
          <a:prstGeom prst="rect">
            <a:avLst/>
          </a:prstGeom>
        </p:spPr>
        <p:txBody>
          <a:bodyPr wrap="square">
            <a:spAutoFit/>
          </a:bodyPr>
          <a:lstStyle/>
          <a:p>
            <a:pPr lvl="0" indent="457200">
              <a:lnSpc>
                <a:spcPct val="150000"/>
              </a:lnSpc>
              <a:defRPr/>
            </a:pPr>
            <a:r>
              <a:rPr lang="zh-CN" altLang="zh-CN" sz="1650" b="1" dirty="0">
                <a:latin typeface="微软雅黑" panose="020B0503020204020204" pitchFamily="34" charset="-122"/>
                <a:ea typeface="微软雅黑" panose="020B0503020204020204" pitchFamily="34" charset="-122"/>
              </a:rPr>
              <a:t>围绕合同节水量参与水权交易、合同节水管理制度体系及节水奖励机制、第三方技术评估制度等开展研究探索，完善相关配套制度，加强外部约束和激励，激发节水内生动力。继续发布《节水先进技术（产品）推广目录》，完善相关技术标准，用于指导生产实践。</a:t>
            </a:r>
            <a:endParaRPr lang="zh-CN" altLang="zh-CN" sz="165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9"/>
          <p:cNvGrpSpPr/>
          <p:nvPr/>
        </p:nvGrpSpPr>
        <p:grpSpPr bwMode="auto">
          <a:xfrm>
            <a:off x="328126" y="1019175"/>
            <a:ext cx="8486558" cy="619125"/>
            <a:chOff x="-1085903" y="215899"/>
            <a:chExt cx="11314732" cy="825500"/>
          </a:xfrm>
        </p:grpSpPr>
        <p:grpSp>
          <p:nvGrpSpPr>
            <p:cNvPr id="3" name="组 10"/>
            <p:cNvGrpSpPr/>
            <p:nvPr/>
          </p:nvGrpSpPr>
          <p:grpSpPr bwMode="auto">
            <a:xfrm>
              <a:off x="-1085903" y="215899"/>
              <a:ext cx="10966905" cy="825500"/>
              <a:chOff x="-433516" y="2806700"/>
              <a:chExt cx="12991561" cy="977900"/>
            </a:xfrm>
          </p:grpSpPr>
          <p:grpSp>
            <p:nvGrpSpPr>
              <p:cNvPr id="5" name="组 12"/>
              <p:cNvGrpSpPr/>
              <p:nvPr/>
            </p:nvGrpSpPr>
            <p:grpSpPr bwMode="auto">
              <a:xfrm>
                <a:off x="-433516" y="2806700"/>
                <a:ext cx="12991561" cy="977900"/>
                <a:chOff x="137984" y="1689100"/>
                <a:chExt cx="12991561" cy="977900"/>
              </a:xfrm>
            </p:grpSpPr>
            <p:grpSp>
              <p:nvGrpSpPr>
                <p:cNvPr id="7" name="组 14"/>
                <p:cNvGrpSpPr/>
                <p:nvPr/>
              </p:nvGrpSpPr>
              <p:grpSpPr bwMode="auto">
                <a:xfrm>
                  <a:off x="137984" y="1689100"/>
                  <a:ext cx="12991561" cy="977900"/>
                  <a:chOff x="137984" y="1689100"/>
                  <a:chExt cx="12991561" cy="977900"/>
                </a:xfrm>
              </p:grpSpPr>
              <p:sp>
                <p:nvSpPr>
                  <p:cNvPr id="9" name="圆角矩形 16"/>
                  <p:cNvSpPr>
                    <a:spLocks noChangeArrowheads="1"/>
                  </p:cNvSpPr>
                  <p:nvPr/>
                </p:nvSpPr>
                <p:spPr bwMode="auto">
                  <a:xfrm>
                    <a:off x="930320" y="1824567"/>
                    <a:ext cx="12199225" cy="706967"/>
                  </a:xfrm>
                  <a:prstGeom prst="roundRect">
                    <a:avLst>
                      <a:gd name="adj" fmla="val 50000"/>
                    </a:avLst>
                  </a:prstGeom>
                  <a:solidFill>
                    <a:srgbClr val="66DDFF"/>
                  </a:solidFill>
                  <a:ln>
                    <a:noFill/>
                  </a:ln>
                  <a:effectLst>
                    <a:outerShdw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rgbClr val="FFFFFF"/>
                      </a:solidFill>
                    </a:endParaRPr>
                  </a:p>
                </p:txBody>
              </p:sp>
              <p:sp>
                <p:nvSpPr>
                  <p:cNvPr id="10" name="圆角矩形 17"/>
                  <p:cNvSpPr>
                    <a:spLocks noChangeArrowheads="1"/>
                  </p:cNvSpPr>
                  <p:nvPr/>
                </p:nvSpPr>
                <p:spPr bwMode="auto">
                  <a:xfrm>
                    <a:off x="462722" y="1824567"/>
                    <a:ext cx="4171076" cy="706967"/>
                  </a:xfrm>
                  <a:prstGeom prst="roundRect">
                    <a:avLst>
                      <a:gd name="adj" fmla="val 50000"/>
                    </a:avLst>
                  </a:prstGeom>
                  <a:gradFill rotWithShape="1">
                    <a:gsLst>
                      <a:gs pos="0">
                        <a:srgbClr val="66DDFF"/>
                      </a:gs>
                      <a:gs pos="100000">
                        <a:schemeClr val="bg1"/>
                      </a:gs>
                    </a:gsLst>
                    <a:lin ang="5400000"/>
                  </a:gradFill>
                  <a:ln w="9525">
                    <a:solidFill>
                      <a:srgbClr val="4A7EBB"/>
                    </a:solidFill>
                    <a:round/>
                  </a:ln>
                  <a:effectLst>
                    <a:outerShdw dist="23000" dir="5400000" rotWithShape="0">
                      <a:srgbClr val="808080">
                        <a:alpha val="34999"/>
                      </a:srgbClr>
                    </a:outerShdw>
                  </a:effectLst>
                </p:spPr>
                <p:txBody>
                  <a:bodyPr anchor="ctr"/>
                  <a:lstStyle/>
                  <a:p>
                    <a:pPr algn="ctr"/>
                    <a:endParaRPr lang="zh-CN" altLang="en-US" sz="2400">
                      <a:solidFill>
                        <a:srgbClr val="FFFFFF"/>
                      </a:solidFill>
                    </a:endParaRPr>
                  </a:p>
                </p:txBody>
              </p:sp>
              <p:sp>
                <p:nvSpPr>
                  <p:cNvPr id="11" name="椭圆 10"/>
                  <p:cNvSpPr/>
                  <p:nvPr/>
                </p:nvSpPr>
                <p:spPr>
                  <a:xfrm>
                    <a:off x="137984" y="1689100"/>
                    <a:ext cx="977900" cy="977900"/>
                  </a:xfrm>
                  <a:prstGeom prst="ellipse">
                    <a:avLst/>
                  </a:prstGeom>
                  <a:gradFill flip="none" rotWithShape="1">
                    <a:gsLst>
                      <a:gs pos="0">
                        <a:srgbClr val="3EA2FF"/>
                      </a:gs>
                      <a:gs pos="88000">
                        <a:srgbClr val="0A5CB6"/>
                      </a:gs>
                    </a:gsLst>
                    <a:path path="circle">
                      <a:fillToRect l="50000" t="50000" r="50000" b="50000"/>
                    </a:path>
                    <a:tileRect/>
                  </a:gradFill>
                  <a:ln>
                    <a:headEnd type="none" w="med" len="med"/>
                    <a:tailEnd type="none" w="med" len="med"/>
                  </a:ln>
                  <a:scene3d>
                    <a:camera prst="orthographicFront"/>
                    <a:lightRig rig="threePt" dir="t"/>
                  </a:scene3d>
                  <a:sp3d>
                    <a:bevelT w="69850"/>
                  </a:sp3d>
                </p:spPr>
                <p:style>
                  <a:lnRef idx="0">
                    <a:schemeClr val="accent2"/>
                  </a:lnRef>
                  <a:fillRef idx="3">
                    <a:schemeClr val="accent2"/>
                  </a:fillRef>
                  <a:effectRef idx="3">
                    <a:schemeClr val="accent2"/>
                  </a:effectRef>
                  <a:fontRef idx="minor">
                    <a:schemeClr val="lt1"/>
                  </a:fontRef>
                </p:style>
                <p:txBody>
                  <a:bodyPr/>
                  <a:lstStyle/>
                  <a:p>
                    <a:pPr>
                      <a:defRPr/>
                    </a:pPr>
                    <a:endParaRPr lang="zh-CN" altLang="en-US" sz="2400"/>
                  </a:p>
                </p:txBody>
              </p:sp>
            </p:grpSp>
            <p:sp>
              <p:nvSpPr>
                <p:cNvPr id="8" name="文本框 15"/>
                <p:cNvSpPr txBox="1">
                  <a:spLocks noChangeArrowheads="1"/>
                </p:cNvSpPr>
                <p:nvPr/>
              </p:nvSpPr>
              <p:spPr bwMode="auto">
                <a:xfrm>
                  <a:off x="141997" y="1775691"/>
                  <a:ext cx="924687" cy="80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altLang="zh-CN" sz="2700" dirty="0">
                      <a:solidFill>
                        <a:schemeClr val="bg1"/>
                      </a:solidFill>
                      <a:latin typeface="华文细黑" panose="02010600040101010101" pitchFamily="2" charset="-122"/>
                      <a:ea typeface="华文细黑" panose="02010600040101010101" pitchFamily="2" charset="-122"/>
                    </a:rPr>
                    <a:t>05</a:t>
                  </a:r>
                  <a:endParaRPr lang="en-US" altLang="zh-CN" sz="2400" dirty="0">
                    <a:solidFill>
                      <a:schemeClr val="bg1"/>
                    </a:solidFill>
                    <a:latin typeface="华文细黑" panose="02010600040101010101" pitchFamily="2" charset="-122"/>
                    <a:ea typeface="华文细黑" panose="02010600040101010101" pitchFamily="2" charset="-122"/>
                  </a:endParaRPr>
                </a:p>
              </p:txBody>
            </p:sp>
          </p:grpSp>
          <p:sp>
            <p:nvSpPr>
              <p:cNvPr id="6" name="文本框 13"/>
              <p:cNvSpPr txBox="1">
                <a:spLocks noChangeArrowheads="1"/>
              </p:cNvSpPr>
              <p:nvPr/>
            </p:nvSpPr>
            <p:spPr bwMode="auto">
              <a:xfrm>
                <a:off x="689443" y="2910483"/>
                <a:ext cx="3865912" cy="72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400" b="1" dirty="0">
                    <a:solidFill>
                      <a:srgbClr val="0A5CB6"/>
                    </a:solidFill>
                    <a:latin typeface="微软雅黑" panose="020B0503020204020204" pitchFamily="34" charset="-122"/>
                    <a:ea typeface="微软雅黑" panose="020B0503020204020204" pitchFamily="34" charset="-122"/>
                  </a:rPr>
                  <a:t> 发展展望</a:t>
                </a:r>
                <a:endParaRPr lang="zh-CN" altLang="en-US" sz="2400" b="1" dirty="0">
                  <a:solidFill>
                    <a:srgbClr val="0A5CB6"/>
                  </a:solidFill>
                  <a:latin typeface="微软雅黑" panose="020B0503020204020204" pitchFamily="34" charset="-122"/>
                  <a:ea typeface="微软雅黑" panose="020B0503020204020204" pitchFamily="34" charset="-122"/>
                </a:endParaRPr>
              </a:p>
            </p:txBody>
          </p:sp>
        </p:grpSp>
        <p:pic>
          <p:nvPicPr>
            <p:cNvPr id="4" name="Picture 4" descr="综合局LOGO-透明"/>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5427" y="239618"/>
              <a:ext cx="783402" cy="78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组合 11"/>
          <p:cNvGrpSpPr/>
          <p:nvPr/>
        </p:nvGrpSpPr>
        <p:grpSpPr>
          <a:xfrm>
            <a:off x="533735" y="1854649"/>
            <a:ext cx="6732747" cy="712912"/>
            <a:chOff x="711646" y="1329865"/>
            <a:chExt cx="8976996" cy="950549"/>
          </a:xfrm>
        </p:grpSpPr>
        <p:grpSp>
          <p:nvGrpSpPr>
            <p:cNvPr id="15" name="组 14"/>
            <p:cNvGrpSpPr/>
            <p:nvPr/>
          </p:nvGrpSpPr>
          <p:grpSpPr>
            <a:xfrm>
              <a:off x="711646" y="1329865"/>
              <a:ext cx="5102388" cy="950549"/>
              <a:chOff x="495300" y="3200400"/>
              <a:chExt cx="8267700" cy="850900"/>
            </a:xfrm>
          </p:grpSpPr>
          <p:sp>
            <p:nvSpPr>
              <p:cNvPr id="16" name="对角圆角矩形 29"/>
              <p:cNvSpPr/>
              <p:nvPr/>
            </p:nvSpPr>
            <p:spPr>
              <a:xfrm>
                <a:off x="495300" y="3200400"/>
                <a:ext cx="5384800" cy="850900"/>
              </a:xfrm>
              <a:custGeom>
                <a:avLst/>
                <a:gdLst/>
                <a:ahLst/>
                <a:cxnLst>
                  <a:cxn ang="0">
                    <a:pos x="141820" y="0"/>
                  </a:cxn>
                  <a:cxn ang="0">
                    <a:pos x="5384800" y="0"/>
                  </a:cxn>
                  <a:cxn ang="0">
                    <a:pos x="5384800" y="0"/>
                  </a:cxn>
                  <a:cxn ang="0">
                    <a:pos x="5384800" y="709080"/>
                  </a:cxn>
                  <a:cxn ang="0">
                    <a:pos x="5242980" y="850900"/>
                  </a:cxn>
                  <a:cxn ang="0">
                    <a:pos x="0" y="850900"/>
                  </a:cxn>
                  <a:cxn ang="0">
                    <a:pos x="0" y="850900"/>
                  </a:cxn>
                  <a:cxn ang="0">
                    <a:pos x="0" y="141820"/>
                  </a:cxn>
                  <a:cxn ang="0">
                    <a:pos x="141820" y="0"/>
                  </a:cxn>
                </a:cxnLst>
                <a:rect l="0" t="0" r="0" b="0"/>
                <a:pathLst>
                  <a:path w="5384800" h="850900">
                    <a:moveTo>
                      <a:pt x="141820" y="0"/>
                    </a:moveTo>
                    <a:lnTo>
                      <a:pt x="5384800" y="0"/>
                    </a:lnTo>
                    <a:lnTo>
                      <a:pt x="5384800" y="0"/>
                    </a:lnTo>
                    <a:lnTo>
                      <a:pt x="5384800" y="709080"/>
                    </a:lnTo>
                    <a:cubicBezTo>
                      <a:pt x="5384800" y="787405"/>
                      <a:pt x="5321305" y="850900"/>
                      <a:pt x="5242980" y="850900"/>
                    </a:cubicBezTo>
                    <a:lnTo>
                      <a:pt x="0" y="850900"/>
                    </a:lnTo>
                    <a:lnTo>
                      <a:pt x="0" y="850900"/>
                    </a:lnTo>
                    <a:lnTo>
                      <a:pt x="0" y="141820"/>
                    </a:lnTo>
                    <a:cubicBezTo>
                      <a:pt x="0" y="63495"/>
                      <a:pt x="63495" y="0"/>
                      <a:pt x="141820" y="0"/>
                    </a:cubicBezTo>
                    <a:close/>
                  </a:path>
                </a:pathLst>
              </a:custGeom>
              <a:solidFill>
                <a:srgbClr val="3EA2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sp>
            <p:nvSpPr>
              <p:cNvPr id="17" name="对角圆角矩形 30"/>
              <p:cNvSpPr/>
              <p:nvPr/>
            </p:nvSpPr>
            <p:spPr>
              <a:xfrm>
                <a:off x="2203320" y="3200400"/>
                <a:ext cx="6559680" cy="850900"/>
              </a:xfrm>
              <a:custGeom>
                <a:avLst/>
                <a:gdLst/>
                <a:ahLst/>
                <a:cxnLst>
                  <a:cxn ang="0">
                    <a:pos x="141820" y="0"/>
                  </a:cxn>
                  <a:cxn ang="0">
                    <a:pos x="7213600" y="0"/>
                  </a:cxn>
                  <a:cxn ang="0">
                    <a:pos x="7213600" y="0"/>
                  </a:cxn>
                  <a:cxn ang="0">
                    <a:pos x="7213600" y="709080"/>
                  </a:cxn>
                  <a:cxn ang="0">
                    <a:pos x="7071780" y="850900"/>
                  </a:cxn>
                  <a:cxn ang="0">
                    <a:pos x="0" y="850900"/>
                  </a:cxn>
                  <a:cxn ang="0">
                    <a:pos x="0" y="850900"/>
                  </a:cxn>
                  <a:cxn ang="0">
                    <a:pos x="0" y="141820"/>
                  </a:cxn>
                  <a:cxn ang="0">
                    <a:pos x="141820" y="0"/>
                  </a:cxn>
                </a:cxnLst>
                <a:rect l="0" t="0" r="0" b="0"/>
                <a:pathLst>
                  <a:path w="7213600" h="850900">
                    <a:moveTo>
                      <a:pt x="141820" y="0"/>
                    </a:moveTo>
                    <a:lnTo>
                      <a:pt x="7213600" y="0"/>
                    </a:lnTo>
                    <a:lnTo>
                      <a:pt x="7213600" y="0"/>
                    </a:lnTo>
                    <a:lnTo>
                      <a:pt x="7213600" y="709080"/>
                    </a:lnTo>
                    <a:cubicBezTo>
                      <a:pt x="7213600" y="787405"/>
                      <a:pt x="7150105" y="850900"/>
                      <a:pt x="7071780" y="850900"/>
                    </a:cubicBezTo>
                    <a:lnTo>
                      <a:pt x="0" y="850900"/>
                    </a:lnTo>
                    <a:lnTo>
                      <a:pt x="0" y="850900"/>
                    </a:lnTo>
                    <a:lnTo>
                      <a:pt x="0" y="141820"/>
                    </a:lnTo>
                    <a:cubicBezTo>
                      <a:pt x="0" y="63495"/>
                      <a:pt x="63495" y="0"/>
                      <a:pt x="141820" y="0"/>
                    </a:cubicBezTo>
                    <a:close/>
                  </a:path>
                </a:pathLst>
              </a:custGeom>
              <a:solidFill>
                <a:srgbClr val="9BE7FF">
                  <a:alpha val="100000"/>
                </a:srgbClr>
              </a:solidFill>
              <a:ln w="9525" cap="flat" cmpd="sng">
                <a:solidFill>
                  <a:srgbClr val="4A7EBB">
                    <a:alpha val="100000"/>
                  </a:srgbClr>
                </a:solidFill>
                <a:prstDash val="solid"/>
                <a:headEnd type="none" w="med" len="med"/>
                <a:tailEnd type="none" w="med" len="med"/>
              </a:ln>
              <a:effectLst>
                <a:outerShdw dist="23000" dir="5400000" rotWithShape="0">
                  <a:srgbClr val="000000">
                    <a:alpha val="34999"/>
                  </a:srgbClr>
                </a:outerShdw>
              </a:effectLst>
            </p:spPr>
            <p:txBody>
              <a:bodyPr/>
              <a:lstStyle/>
              <a:p>
                <a:endParaRPr lang="zh-CN" altLang="en-US" sz="1350"/>
              </a:p>
            </p:txBody>
          </p:sp>
        </p:grpSp>
        <p:sp>
          <p:nvSpPr>
            <p:cNvPr id="18" name="文本框 22"/>
            <p:cNvSpPr txBox="1"/>
            <p:nvPr/>
          </p:nvSpPr>
          <p:spPr>
            <a:xfrm>
              <a:off x="954704" y="1432262"/>
              <a:ext cx="571500" cy="798407"/>
            </a:xfrm>
            <a:prstGeom prst="rect">
              <a:avLst/>
            </a:prstGeom>
            <a:noFill/>
            <a:ln w="9525">
              <a:noFill/>
            </a:ln>
          </p:spPr>
          <p:txBody>
            <a:bodyPr wrap="none" anchor="ctr">
              <a:spAutoFit/>
            </a:bodyPr>
            <a:lstStyle/>
            <a:p>
              <a:pPr algn="ctr"/>
              <a:r>
                <a:rPr lang="en-US" altLang="zh-CN" sz="3300" dirty="0">
                  <a:latin typeface="华文细黑" panose="02010600040101010101" pitchFamily="2" charset="-122"/>
                  <a:ea typeface="华文细黑" panose="02010600040101010101" pitchFamily="2" charset="-122"/>
                </a:rPr>
                <a:t>5</a:t>
              </a:r>
              <a:endParaRPr lang="en-US" altLang="zh-CN" sz="3000" dirty="0">
                <a:latin typeface="华文细黑" panose="02010600040101010101" pitchFamily="2" charset="-122"/>
                <a:ea typeface="华文细黑" panose="02010600040101010101" pitchFamily="2" charset="-122"/>
              </a:endParaRPr>
            </a:p>
          </p:txBody>
        </p:sp>
        <p:sp>
          <p:nvSpPr>
            <p:cNvPr id="19" name="TextBox 1"/>
            <p:cNvSpPr txBox="1"/>
            <p:nvPr/>
          </p:nvSpPr>
          <p:spPr>
            <a:xfrm>
              <a:off x="1939425" y="1574306"/>
              <a:ext cx="7749217" cy="491067"/>
            </a:xfrm>
            <a:prstGeom prst="rect">
              <a:avLst/>
            </a:prstGeom>
            <a:noFill/>
            <a:ln w="9525">
              <a:noFill/>
            </a:ln>
          </p:spPr>
          <p:txBody>
            <a:bodyPr wrap="square">
              <a:spAutoFit/>
            </a:bodyPr>
            <a:lstStyle/>
            <a:p>
              <a:pPr algn="just">
                <a:spcBef>
                  <a:spcPts val="6000"/>
                </a:spcBef>
              </a:pPr>
              <a:r>
                <a:rPr lang="zh-CN" altLang="en-US" b="1" dirty="0">
                  <a:latin typeface="微软雅黑" panose="020B0503020204020204" pitchFamily="34" charset="-122"/>
                  <a:ea typeface="微软雅黑" panose="020B0503020204020204" pitchFamily="34" charset="-122"/>
                </a:rPr>
                <a:t>完善行业自律机制</a:t>
              </a:r>
              <a:endParaRPr lang="en-US" altLang="zh-CN" b="1" dirty="0">
                <a:latin typeface="微软雅黑" panose="020B0503020204020204" pitchFamily="34" charset="-122"/>
                <a:ea typeface="微软雅黑" panose="020B0503020204020204" pitchFamily="34" charset="-122"/>
              </a:endParaRPr>
            </a:p>
          </p:txBody>
        </p:sp>
      </p:grpSp>
      <p:sp>
        <p:nvSpPr>
          <p:cNvPr id="20" name="矩形 19"/>
          <p:cNvSpPr/>
          <p:nvPr/>
        </p:nvSpPr>
        <p:spPr>
          <a:xfrm>
            <a:off x="533734" y="2883096"/>
            <a:ext cx="7840939" cy="1614805"/>
          </a:xfrm>
          <a:prstGeom prst="rect">
            <a:avLst/>
          </a:prstGeom>
        </p:spPr>
        <p:txBody>
          <a:bodyPr wrap="square">
            <a:spAutoFit/>
          </a:bodyPr>
          <a:lstStyle/>
          <a:p>
            <a:pPr lvl="0" indent="457200">
              <a:lnSpc>
                <a:spcPct val="150000"/>
              </a:lnSpc>
              <a:defRPr/>
            </a:pPr>
            <a:r>
              <a:rPr lang="zh-CN" altLang="en-US" sz="1650" b="1" dirty="0">
                <a:latin typeface="微软雅黑" panose="020B0503020204020204" pitchFamily="34" charset="-122"/>
                <a:ea typeface="微软雅黑" panose="020B0503020204020204" pitchFamily="34" charset="-122"/>
              </a:rPr>
              <a:t>编制节水装备及产品的质量评级技术方案。充分利用合同节水管理专委会平台，建立完善行业自律机制，制定节水服务企业信用体系建设方案，开展优秀节水技术及节水产品评选活动，推动节水服务产业有序发展。积极推动建立信息共享平台，加速先进适用节水技术与市场对接，进一步引领带动节水服务市场。</a:t>
            </a:r>
            <a:endParaRPr lang="zh-CN" altLang="en-US" sz="165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9525"/>
            <a:ext cx="9144000" cy="683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p:nvPr/>
        </p:nvSpPr>
        <p:spPr>
          <a:xfrm>
            <a:off x="1859512" y="2321112"/>
            <a:ext cx="5824182" cy="1088390"/>
          </a:xfrm>
          <a:prstGeom prst="rect">
            <a:avLst/>
          </a:prstGeom>
          <a:noFill/>
          <a:ln>
            <a:noFill/>
          </a:ln>
          <a:effectLst>
            <a:glow rad="228600">
              <a:schemeClr val="accent5">
                <a:satMod val="175000"/>
                <a:alpha val="40000"/>
              </a:schemeClr>
            </a:glow>
            <a:outerShdw blurRad="50800" dist="38100" dir="18900000" algn="bl" rotWithShape="0">
              <a:prstClr val="black">
                <a:alpha val="40000"/>
              </a:prstClr>
            </a:outerShdw>
          </a:effectLst>
          <a:scene3d>
            <a:camera prst="orthographicFront">
              <a:rot lat="0" lon="0" rev="0"/>
            </a:camera>
            <a:lightRig rig="balanced" dir="t">
              <a:rot lat="0" lon="0" rev="8700000"/>
            </a:lightRig>
          </a:scene3d>
          <a:sp3d>
            <a:bevelT w="190500" h="38100"/>
          </a:sp3d>
        </p:spPr>
        <p:txBody>
          <a:bodyPr anchor="ctr">
            <a:spAutoFit/>
          </a:bodyPr>
          <a:lstStyle/>
          <a:p>
            <a:pPr algn="ctr">
              <a:lnSpc>
                <a:spcPct val="120000"/>
              </a:lnSpc>
            </a:pPr>
            <a:r>
              <a:rPr lang="zh-CN" altLang="en-US" sz="5400" b="1" noProof="1">
                <a:solidFill>
                  <a:schemeClr val="bg1"/>
                </a:solidFill>
                <a:effectLst>
                  <a:outerShdw blurRad="38100" dist="38100" dir="2700000">
                    <a:srgbClr val="C0C0C0"/>
                  </a:outerShdw>
                </a:effectLst>
                <a:latin typeface="微软雅黑" panose="020B0503020204020204" pitchFamily="34" charset="-122"/>
                <a:ea typeface="微软雅黑" panose="020B0503020204020204" pitchFamily="34" charset="-122"/>
              </a:rPr>
              <a:t>谢谢大家！</a:t>
            </a:r>
            <a:endParaRPr lang="zh-CN" altLang="en-US" sz="5400" b="1" noProof="1">
              <a:solidFill>
                <a:schemeClr val="bg1"/>
              </a:solidFill>
              <a:effectLst>
                <a:outerShdw blurRad="38100" dist="38100" dir="2700000">
                  <a:srgbClr val="C0C0C0"/>
                </a:outerShdw>
              </a:effectLst>
              <a:latin typeface="微软雅黑" panose="020B0503020204020204" pitchFamily="34" charset="-122"/>
              <a:ea typeface="微软雅黑" panose="020B0503020204020204" pitchFamily="34" charset="-122"/>
            </a:endParaRPr>
          </a:p>
        </p:txBody>
      </p:sp>
      <p:pic>
        <p:nvPicPr>
          <p:cNvPr id="64515" name="Picture 4" descr="综合局LOGO-透明"/>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86238" y="4536282"/>
            <a:ext cx="756047" cy="756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SLIDE_BACKGROUND_TYPE" val="topBottom"/>
  <p:tag name="KSO_WM_SLIDE_BK_DARK_LIGHT" val="2"/>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SLIDE_BACKGROUND_TYPE" val="topBottom"/>
  <p:tag name="KSO_WM_SLIDE_BK_DARK_LIGHT" val="2"/>
  <p:tag name="KSO_WM_UNIT_TYPE" val="i"/>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 name="KSO_WM_SLIDE_BACKGROUND_TYPE" val="frame"/>
  <p:tag name="KSO_WM_SLIDE_BK_DARK_LIGHT" val="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SLIDE_BACKGROUND_TYPE" val="frame"/>
  <p:tag name="KSO_WM_SLIDE_BK_DARK_LIGHT" val="2"/>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leftRight"/>
  <p:tag name="KSO_WM_SLIDE_BK_DARK_LIGHT"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SLIDE_BACKGROUND_TYPE" val="leftRight"/>
  <p:tag name="KSO_WM_SLIDE_BK_DARK_LIGHT" val="2"/>
  <p:tag name="KSO_WM_UNIT_TYPE" val="i"/>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topBottom"/>
  <p:tag name="KSO_WM_SLIDE_BK_DARK_LIGHT"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SLIDE_BACKGROUND_TYPE" val="topBottom"/>
  <p:tag name="KSO_WM_SLIDE_BK_DARK_LIGHT" val="2"/>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SLIDE_BACKGROUND_TYPE" val="bottomTop"/>
  <p:tag name="KSO_WM_SLIDE_BK_DARK_LIGHT"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bottomTop"/>
  <p:tag name="KSO_WM_SLIDE_BK_DARK_LIGHT"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SLIDE_BACKGROUND_TYPE" val="navigation"/>
  <p:tag name="KSO_WM_SLIDE_BK_DARK_LIGHT"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navigation"/>
  <p:tag name="KSO_WM_SLIDE_BK_DARK_LIGHT"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belt"/>
  <p:tag name="KSO_WM_SLIDE_BK_DARK_LIGHT"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SLIDE_BACKGROUND_TYPE" val="belt"/>
  <p:tag name="KSO_WM_SLIDE_BK_DARK_LIGHT" val="2"/>
  <p:tag name="KSO_WM_UNIT_TYPE" val="i"/>
  <p:tag name="KSO_WM_UNIT_INDEX" val="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2"/>
  <p:tag name="KSO_WM_UNIT_LAYERLEVEL" val="1"/>
  <p:tag name="KSO_WM_TAG_VERSION" val="1.0"/>
  <p:tag name="KSO_WM_BEAUTIFY_FLAG" val="#wm#"/>
  <p:tag name="KSO_WM_SLIDE_BACKGROUND_TYPE" val="belt"/>
  <p:tag name="KSO_WM_SLIDE_BK_DARK_LIGHT" val="2"/>
  <p:tag name="KSO_WM_UNIT_TYPE" val="i"/>
  <p:tag name="KSO_WM_UNIT_INDEX" val="2"/>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60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60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TEMPLATE_SUBCATEGORY" val="0"/>
  <p:tag name="KSO_WM_TEMPLATE_MASTER_TYPE" val="1"/>
  <p:tag name="KSO_WM_TEMPLATE_COLOR_TYPE" val="1"/>
  <p:tag name="KSO_WM_TEMPLATE_MASTER_THUMB_INDEX" val="18"/>
  <p:tag name="KSO_WM_UNIT_SHOW_EDIT_AREA_INDICATION" val="0"/>
  <p:tag name="KSO_WM_TAG_VERSION" val="1.0"/>
  <p:tag name="KSO_WM_BEAUTIFY_FLAG" val="#wm#"/>
  <p:tag name="KSO_WM_TEMPLATE_CATEGORY" val="custom"/>
  <p:tag name="KSO_WM_TEMPLATE_INDEX" val="20202601"/>
  <p:tag name="KSO_WM_TEMPLATE_THUMBS_INDEX" val="1、4、7、8、9、10、11、13、14、15"/>
</p:tagLst>
</file>

<file path=ppt/tags/tag96.xml><?xml version="1.0" encoding="utf-8"?>
<p:tagLst xmlns:p="http://schemas.openxmlformats.org/presentationml/2006/main">
  <p:tag name="KSO_WM_SLIDE_ID" val="custom20193369_1"/>
  <p:tag name="KSO_WM_TEMPLATE_SUBCATEGORY" val="0"/>
  <p:tag name="KSO_WM_SLIDE_ITEM_CNT" val="0"/>
  <p:tag name="KSO_WM_SLIDE_INDEX" val="1"/>
  <p:tag name="KSO_WM_TAG_VERSION" val="1.0"/>
  <p:tag name="KSO_WM_BEAUTIFY_FLAG" val="#wm#"/>
  <p:tag name="KSO_WM_TEMPLATE_CATEGORY" val="custom"/>
  <p:tag name="KSO_WM_TEMPLATE_INDEX" val="20202601"/>
  <p:tag name="KSO_WM_SLIDE_TYPE" val="title"/>
  <p:tag name="KSO_WM_SLIDE_SUBTYPE" val="pureTxt"/>
  <p:tag name="KSO_WM_TEMPLATE_THUMBS_INDEX" val="1、3、7、8、10、13、15"/>
  <p:tag name="KSO_WM_SLIDE_LAYOUT" val="a_b"/>
  <p:tag name="KSO_WM_SLIDE_LAYOUT_CNT" val="1_3"/>
  <p:tag name="KSO_WM_TEMPLATE_MASTER_TYPE" val="1"/>
  <p:tag name="KSO_WM_TEMPLATE_COLOR_TYPE" val="1"/>
  <p:tag name="KSO_WM_TEMPLATE_MASTER_THUMB_INDEX" val="12"/>
</p:tagLst>
</file>

<file path=ppt/tags/tag97.xml><?xml version="1.0" encoding="utf-8"?>
<p:tagLst xmlns:p="http://schemas.openxmlformats.org/presentationml/2006/main">
  <p:tag name="KSO_WM_SLIDE_ID" val="custom20193369_1"/>
  <p:tag name="KSO_WM_TEMPLATE_SUBCATEGORY" val="0"/>
  <p:tag name="KSO_WM_SLIDE_ITEM_CNT" val="0"/>
  <p:tag name="KSO_WM_SLIDE_INDEX" val="1"/>
  <p:tag name="KSO_WM_TAG_VERSION" val="1.0"/>
  <p:tag name="KSO_WM_BEAUTIFY_FLAG" val="#wm#"/>
  <p:tag name="KSO_WM_TEMPLATE_CATEGORY" val="custom"/>
  <p:tag name="KSO_WM_TEMPLATE_INDEX" val="20202601"/>
  <p:tag name="KSO_WM_SLIDE_TYPE" val="title"/>
  <p:tag name="KSO_WM_SLIDE_SUBTYPE" val="pureTxt"/>
  <p:tag name="KSO_WM_TEMPLATE_THUMBS_INDEX" val="1、3、7、8、10、13、15"/>
  <p:tag name="KSO_WM_SLIDE_LAYOUT" val="a_b"/>
  <p:tag name="KSO_WM_SLIDE_LAYOUT_CNT" val="1_3"/>
  <p:tag name="KSO_WM_TEMPLATE_MASTER_TYPE" val="1"/>
  <p:tag name="KSO_WM_TEMPLATE_COLOR_TYPE" val="1"/>
  <p:tag name="KSO_WM_TEMPLATE_MASTER_THUMB_INDEX" val="12"/>
</p:tagLst>
</file>

<file path=ppt/tags/tag98.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h_f"/>
  <p:tag name="KSO_WM_UNIT_INDEX" val="1_1_1"/>
  <p:tag name="KSO_WM_UNIT_ID" val="diagram160003_6*n_h_f*1_1_1"/>
  <p:tag name="KSO_WM_UNIT_CLEAR" val="1"/>
  <p:tag name="KSO_WM_UNIT_LAYERLEVEL" val="1_1_1"/>
  <p:tag name="KSO_WM_UNIT_VALUE" val="42"/>
  <p:tag name="KSO_WM_UNIT_HIGHLIGHT" val="0"/>
  <p:tag name="KSO_WM_UNIT_COMPATIBLE" val="0"/>
  <p:tag name="KSO_WM_DIAGRAM_GROUP_CODE" val="n1-1"/>
  <p:tag name="KSO_WM_UNIT_PRESET_TEXT" val="LOREM IPSUM"/>
  <p:tag name="KSO_WM_UNIT_FILL_FORE_SCHEMECOLOR_INDEX" val="5"/>
  <p:tag name="KSO_WM_UNIT_FILL_TYPE" val="1"/>
  <p:tag name="KSO_WM_UNIT_TEXT_FILL_FORE_SCHEMECOLOR_INDEX" val="14"/>
  <p:tag name="KSO_WM_UNIT_TEXT_FILL_TYPE" val="1"/>
</p:tagLst>
</file>

<file path=ppt/tags/tag99.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i"/>
  <p:tag name="KSO_WM_UNIT_INDEX" val="1_6"/>
  <p:tag name="KSO_WM_UNIT_ID" val="diagram160003_6*n_i*1_6"/>
  <p:tag name="KSO_WM_UNIT_CLEAR" val="1"/>
  <p:tag name="KSO_WM_UNIT_LAYERLEVEL" val="1_1"/>
  <p:tag name="KSO_WM_DIAGRAM_GROUP_CODE" val="n1-1"/>
  <p:tag name="KSO_WM_UNIT_FILL_FORE_SCHEMECOLOR_INDEX" val="5"/>
  <p:tag name="KSO_WM_UNIT_FILL_TYPE" val="1"/>
  <p:tag name="KSO_WM_UNIT_TEXT_FILL_FORE_SCHEMECOLOR_INDEX" val="5"/>
  <p:tag name="KSO_WM_UNIT_TEXT_FILL_TYPE" val="1"/>
</p:tagLst>
</file>

<file path=ppt/tags/tag100.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i"/>
  <p:tag name="KSO_WM_UNIT_INDEX" val="1_6"/>
  <p:tag name="KSO_WM_UNIT_ID" val="diagram160003_6*n_i*1_6"/>
  <p:tag name="KSO_WM_UNIT_CLEAR" val="1"/>
  <p:tag name="KSO_WM_UNIT_LAYERLEVEL" val="1_1"/>
  <p:tag name="KSO_WM_DIAGRAM_GROUP_CODE" val="n1-1"/>
  <p:tag name="KSO_WM_UNIT_FILL_FORE_SCHEMECOLOR_INDEX" val="5"/>
  <p:tag name="KSO_WM_UNIT_FILL_TYPE" val="1"/>
  <p:tag name="KSO_WM_UNIT_TEXT_FILL_FORE_SCHEMECOLOR_INDEX" val="5"/>
  <p:tag name="KSO_WM_UNIT_TEXT_FILL_TYPE" val="1"/>
</p:tagLst>
</file>

<file path=ppt/tags/tag101.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i"/>
  <p:tag name="KSO_WM_UNIT_INDEX" val="1_6"/>
  <p:tag name="KSO_WM_UNIT_ID" val="diagram160003_6*n_i*1_6"/>
  <p:tag name="KSO_WM_UNIT_CLEAR" val="1"/>
  <p:tag name="KSO_WM_UNIT_LAYERLEVEL" val="1_1"/>
  <p:tag name="KSO_WM_DIAGRAM_GROUP_CODE" val="n1-1"/>
  <p:tag name="KSO_WM_UNIT_FILL_FORE_SCHEMECOLOR_INDEX" val="5"/>
  <p:tag name="KSO_WM_UNIT_FILL_TYPE" val="1"/>
  <p:tag name="KSO_WM_UNIT_TEXT_FILL_FORE_SCHEMECOLOR_INDEX" val="5"/>
  <p:tag name="KSO_WM_UNIT_TEXT_FILL_TYPE" val="1"/>
</p:tagLst>
</file>

<file path=ppt/tags/tag102.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i"/>
  <p:tag name="KSO_WM_UNIT_INDEX" val="1_6"/>
  <p:tag name="KSO_WM_UNIT_ID" val="diagram160003_6*n_i*1_6"/>
  <p:tag name="KSO_WM_UNIT_CLEAR" val="1"/>
  <p:tag name="KSO_WM_UNIT_LAYERLEVEL" val="1_1"/>
  <p:tag name="KSO_WM_DIAGRAM_GROUP_CODE" val="n1-1"/>
  <p:tag name="KSO_WM_UNIT_FILL_FORE_SCHEMECOLOR_INDEX" val="5"/>
  <p:tag name="KSO_WM_UNIT_FILL_TYPE" val="1"/>
  <p:tag name="KSO_WM_UNIT_TEXT_FILL_FORE_SCHEMECOLOR_INDEX" val="5"/>
  <p:tag name="KSO_WM_UNIT_TEXT_FILL_TYPE" val="1"/>
</p:tagLst>
</file>

<file path=ppt/tags/tag103.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i"/>
  <p:tag name="KSO_WM_UNIT_INDEX" val="1_6"/>
  <p:tag name="KSO_WM_UNIT_ID" val="diagram160003_6*n_i*1_6"/>
  <p:tag name="KSO_WM_UNIT_CLEAR" val="1"/>
  <p:tag name="KSO_WM_UNIT_LAYERLEVEL" val="1_1"/>
  <p:tag name="KSO_WM_DIAGRAM_GROUP_CODE" val="n1-1"/>
  <p:tag name="KSO_WM_UNIT_FILL_FORE_SCHEMECOLOR_INDEX" val="5"/>
  <p:tag name="KSO_WM_UNIT_FILL_TYPE" val="1"/>
  <p:tag name="KSO_WM_UNIT_TEXT_FILL_FORE_SCHEMECOLOR_INDEX" val="5"/>
  <p:tag name="KSO_WM_UNIT_TEXT_FILL_TYPE" val="1"/>
</p:tagLst>
</file>

<file path=ppt/tags/tag104.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i"/>
  <p:tag name="KSO_WM_UNIT_INDEX" val="1_6"/>
  <p:tag name="KSO_WM_UNIT_ID" val="diagram160003_6*n_i*1_6"/>
  <p:tag name="KSO_WM_UNIT_CLEAR" val="1"/>
  <p:tag name="KSO_WM_UNIT_LAYERLEVEL" val="1_1"/>
  <p:tag name="KSO_WM_DIAGRAM_GROUP_CODE" val="n1-1"/>
  <p:tag name="KSO_WM_UNIT_FILL_FORE_SCHEMECOLOR_INDEX" val="5"/>
  <p:tag name="KSO_WM_UNIT_FILL_TYPE" val="1"/>
  <p:tag name="KSO_WM_UNIT_TEXT_FILL_FORE_SCHEMECOLOR_INDEX" val="5"/>
  <p:tag name="KSO_WM_UNIT_TEXT_FILL_TYPE" val="1"/>
</p:tagLst>
</file>

<file path=ppt/tags/tag105.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i"/>
  <p:tag name="KSO_WM_UNIT_INDEX" val="1_6"/>
  <p:tag name="KSO_WM_UNIT_ID" val="diagram160003_6*n_i*1_6"/>
  <p:tag name="KSO_WM_UNIT_CLEAR" val="1"/>
  <p:tag name="KSO_WM_UNIT_LAYERLEVEL" val="1_1"/>
  <p:tag name="KSO_WM_DIAGRAM_GROUP_CODE" val="n1-1"/>
  <p:tag name="KSO_WM_UNIT_FILL_FORE_SCHEMECOLOR_INDEX" val="5"/>
  <p:tag name="KSO_WM_UNIT_FILL_TYPE" val="1"/>
  <p:tag name="KSO_WM_UNIT_TEXT_FILL_FORE_SCHEMECOLOR_INDEX" val="5"/>
  <p:tag name="KSO_WM_UNIT_TEXT_FILL_TYPE"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25">
      <a:dk1>
        <a:srgbClr val="000000"/>
      </a:dk1>
      <a:lt1>
        <a:srgbClr val="FFFFFF"/>
      </a:lt1>
      <a:dk2>
        <a:srgbClr val="E9F3FA"/>
      </a:dk2>
      <a:lt2>
        <a:srgbClr val="FFFFFF"/>
      </a:lt2>
      <a:accent1>
        <a:srgbClr val="4472C4"/>
      </a:accent1>
      <a:accent2>
        <a:srgbClr val="2A8DD4"/>
      </a:accent2>
      <a:accent3>
        <a:srgbClr val="2FA1CF"/>
      </a:accent3>
      <a:accent4>
        <a:srgbClr val="33B2B2"/>
      </a:accent4>
      <a:accent5>
        <a:srgbClr val="35BD81"/>
      </a:accent5>
      <a:accent6>
        <a:srgbClr val="59C54F"/>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3384</Words>
  <Application>WPS 演示</Application>
  <PresentationFormat>宽屏</PresentationFormat>
  <Paragraphs>462</Paragraphs>
  <Slides>33</Slides>
  <Notes>28</Notes>
  <HiddenSlides>0</HiddenSlides>
  <MMClips>0</MMClips>
  <ScaleCrop>false</ScaleCrop>
  <HeadingPairs>
    <vt:vector size="8" baseType="variant">
      <vt:variant>
        <vt:lpstr>已用的字体</vt:lpstr>
      </vt:variant>
      <vt:variant>
        <vt:i4>21</vt:i4>
      </vt:variant>
      <vt:variant>
        <vt:lpstr>主题</vt:lpstr>
      </vt:variant>
      <vt:variant>
        <vt:i4>2</vt:i4>
      </vt:variant>
      <vt:variant>
        <vt:lpstr>嵌入 OLE 服务器</vt:lpstr>
      </vt:variant>
      <vt:variant>
        <vt:i4>1</vt:i4>
      </vt:variant>
      <vt:variant>
        <vt:lpstr>幻灯片标题</vt:lpstr>
      </vt:variant>
      <vt:variant>
        <vt:i4>33</vt:i4>
      </vt:variant>
    </vt:vector>
  </HeadingPairs>
  <TitlesOfParts>
    <vt:vector size="57" baseType="lpstr">
      <vt:lpstr>Arial</vt:lpstr>
      <vt:lpstr>宋体</vt:lpstr>
      <vt:lpstr>Wingdings</vt:lpstr>
      <vt:lpstr>Calibri</vt:lpstr>
      <vt:lpstr>微软雅黑</vt:lpstr>
      <vt:lpstr>汉仪旗黑-85S</vt:lpstr>
      <vt:lpstr>Viner Hand ITC</vt:lpstr>
      <vt:lpstr>方正粗黑宋简体</vt:lpstr>
      <vt:lpstr>Segoe UI Light</vt:lpstr>
      <vt:lpstr>Arial Rounded MT Bold</vt:lpstr>
      <vt:lpstr>华文细黑</vt:lpstr>
      <vt:lpstr>黑体</vt:lpstr>
      <vt:lpstr>Times New Roman</vt:lpstr>
      <vt:lpstr>幼圆</vt:lpstr>
      <vt:lpstr>Arial Unicode MS</vt:lpstr>
      <vt:lpstr>Century Gothic</vt:lpstr>
      <vt:lpstr>仿宋_GB2312</vt:lpstr>
      <vt:lpstr>Times New Roman</vt:lpstr>
      <vt:lpstr>Calibri Light</vt:lpstr>
      <vt:lpstr>RomanS</vt:lpstr>
      <vt:lpstr>仿宋</vt:lpstr>
      <vt:lpstr>Office 主题</vt:lpstr>
      <vt:lpstr>1_Office 主题​​</vt:lpstr>
      <vt:lpstr>Excel.Sheet.8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王崴</dc:creator>
  <cp:lastModifiedBy>幸福自定义</cp:lastModifiedBy>
  <cp:revision>115</cp:revision>
  <dcterms:created xsi:type="dcterms:W3CDTF">2019-11-07T01:22:00Z</dcterms:created>
  <dcterms:modified xsi:type="dcterms:W3CDTF">2019-12-06T11:19:08Z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2052-11.1.0.9209</vt:lpwstr>
  </property>
</Properties>
</file>