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0" r:id="rId2"/>
  </p:sldMasterIdLst>
  <p:notesMasterIdLst>
    <p:notesMasterId r:id="rId29"/>
  </p:notesMasterIdLst>
  <p:sldIdLst>
    <p:sldId id="267" r:id="rId3"/>
    <p:sldId id="259" r:id="rId4"/>
    <p:sldId id="263" r:id="rId5"/>
    <p:sldId id="257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90" r:id="rId15"/>
    <p:sldId id="291" r:id="rId16"/>
    <p:sldId id="292" r:id="rId17"/>
    <p:sldId id="293" r:id="rId18"/>
    <p:sldId id="294" r:id="rId19"/>
    <p:sldId id="284" r:id="rId20"/>
    <p:sldId id="285" r:id="rId21"/>
    <p:sldId id="286" r:id="rId22"/>
    <p:sldId id="287" r:id="rId23"/>
    <p:sldId id="288" r:id="rId24"/>
    <p:sldId id="289" r:id="rId25"/>
    <p:sldId id="274" r:id="rId26"/>
    <p:sldId id="275" r:id="rId27"/>
    <p:sldId id="273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745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2023/9/25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32DE7-EEC9-594E-965A-4063C8483FB5}" type="datetimeFigureOut">
              <a:rPr kumimoji="1" lang="zh-CN" altLang="en-US" smtClean="0"/>
              <a:t>2023/9/25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0C4CD-EBFE-B246-BDCB-9E872A337A4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32DE7-EEC9-594E-965A-4063C8483FB5}" type="datetimeFigureOut">
              <a:rPr kumimoji="1" lang="zh-CN" altLang="en-US" smtClean="0"/>
              <a:t>2023/9/25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0C4CD-EBFE-B246-BDCB-9E872A337A4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32DE7-EEC9-594E-965A-4063C8483FB5}" type="datetimeFigureOut">
              <a:rPr kumimoji="1" lang="zh-CN" altLang="en-US" smtClean="0"/>
              <a:t>2023/9/25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0C4CD-EBFE-B246-BDCB-9E872A337A4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32DE7-EEC9-594E-965A-4063C8483FB5}" type="datetimeFigureOut">
              <a:rPr kumimoji="1" lang="zh-CN" altLang="en-US" smtClean="0"/>
              <a:t>2023/9/25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0C4CD-EBFE-B246-BDCB-9E872A337A4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32DE7-EEC9-594E-965A-4063C8483FB5}" type="datetimeFigureOut">
              <a:rPr kumimoji="1" lang="zh-CN" altLang="en-US" smtClean="0"/>
              <a:t>2023/9/25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0C4CD-EBFE-B246-BDCB-9E872A337A4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32DE7-EEC9-594E-965A-4063C8483FB5}" type="datetimeFigureOut">
              <a:rPr kumimoji="1" lang="zh-CN" altLang="en-US" smtClean="0"/>
              <a:t>2023/9/25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0C4CD-EBFE-B246-BDCB-9E872A337A4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32DE7-EEC9-594E-965A-4063C8483FB5}" type="datetimeFigureOut">
              <a:rPr kumimoji="1" lang="zh-CN" altLang="en-US" smtClean="0"/>
              <a:t>2023/9/25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0C4CD-EBFE-B246-BDCB-9E872A337A4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32DE7-EEC9-594E-965A-4063C8483FB5}" type="datetimeFigureOut">
              <a:rPr kumimoji="1" lang="zh-CN" altLang="en-US" smtClean="0"/>
              <a:t>2023/9/25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0C4CD-EBFE-B246-BDCB-9E872A337A4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32DE7-EEC9-594E-965A-4063C8483FB5}" type="datetimeFigureOut">
              <a:rPr kumimoji="1" lang="zh-CN" altLang="en-US" smtClean="0"/>
              <a:t>2023/9/25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0C4CD-EBFE-B246-BDCB-9E872A337A4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32DE7-EEC9-594E-965A-4063C8483FB5}" type="datetimeFigureOut">
              <a:rPr kumimoji="1" lang="zh-CN" altLang="en-US" smtClean="0"/>
              <a:t>2023/9/25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0C4CD-EBFE-B246-BDCB-9E872A337A4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32DE7-EEC9-594E-965A-4063C8483FB5}" type="datetimeFigureOut">
              <a:rPr kumimoji="1" lang="zh-CN" altLang="en-US" smtClean="0"/>
              <a:t>2023/9/25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0C4CD-EBFE-B246-BDCB-9E872A337A4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32DE7-EEC9-594E-965A-4063C8483FB5}" type="datetimeFigureOut">
              <a:rPr kumimoji="1" lang="zh-CN" altLang="en-US" smtClean="0"/>
              <a:t>2023/9/25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0C4CD-EBFE-B246-BDCB-9E872A337A4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32DE7-EEC9-594E-965A-4063C8483FB5}" type="datetimeFigureOut">
              <a:rPr kumimoji="1" lang="zh-CN" altLang="en-US" smtClean="0"/>
              <a:t>2023/9/25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0C4CD-EBFE-B246-BDCB-9E872A337A4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32DE7-EEC9-594E-965A-4063C8483FB5}" type="datetimeFigureOut">
              <a:rPr kumimoji="1" lang="zh-CN" altLang="en-US" smtClean="0"/>
              <a:t>2023/9/25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0C4CD-EBFE-B246-BDCB-9E872A337A4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32DE7-EEC9-594E-965A-4063C8483FB5}" type="datetimeFigureOut">
              <a:rPr kumimoji="1" lang="zh-CN" altLang="en-US" smtClean="0"/>
              <a:t>2023/9/25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0C4CD-EBFE-B246-BDCB-9E872A337A4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32DE7-EEC9-594E-965A-4063C8483FB5}" type="datetimeFigureOut">
              <a:rPr kumimoji="1" lang="zh-CN" altLang="en-US" smtClean="0"/>
              <a:t>2023/9/25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0C4CD-EBFE-B246-BDCB-9E872A337A4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32DE7-EEC9-594E-965A-4063C8483FB5}" type="datetimeFigureOut">
              <a:rPr kumimoji="1" lang="zh-CN" altLang="en-US" smtClean="0"/>
              <a:t>2023/9/25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0C4CD-EBFE-B246-BDCB-9E872A337A4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32DE7-EEC9-594E-965A-4063C8483FB5}" type="datetimeFigureOut">
              <a:rPr kumimoji="1" lang="zh-CN" altLang="en-US" smtClean="0"/>
              <a:t>2023/9/25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0C4CD-EBFE-B246-BDCB-9E872A337A4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32DE7-EEC9-594E-965A-4063C8483FB5}" type="datetimeFigureOut">
              <a:rPr kumimoji="1" lang="zh-CN" altLang="en-US" smtClean="0"/>
              <a:t>2023/9/25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0C4CD-EBFE-B246-BDCB-9E872A337A4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32DE7-EEC9-594E-965A-4063C8483FB5}" type="datetimeFigureOut">
              <a:rPr kumimoji="1" lang="zh-CN" altLang="en-US" smtClean="0"/>
              <a:t>2023/9/25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0C4CD-EBFE-B246-BDCB-9E872A337A4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32DE7-EEC9-594E-965A-4063C8483FB5}" type="datetimeFigureOut">
              <a:rPr kumimoji="1" lang="zh-CN" altLang="en-US" smtClean="0"/>
              <a:t>2023/9/25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0C4CD-EBFE-B246-BDCB-9E872A337A4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32DE7-EEC9-594E-965A-4063C8483FB5}" type="datetimeFigureOut">
              <a:rPr kumimoji="1" lang="zh-CN" altLang="en-US" smtClean="0"/>
              <a:t>2023/9/25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0C4CD-EBFE-B246-BDCB-9E872A337A4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32DE7-EEC9-594E-965A-4063C8483FB5}" type="datetimeFigureOut">
              <a:rPr kumimoji="1" lang="zh-CN" altLang="en-US" smtClean="0"/>
              <a:t>2023/9/25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90C4CD-EBFE-B246-BDCB-9E872A337A4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32DE7-EEC9-594E-965A-4063C8483FB5}" type="datetimeFigureOut">
              <a:rPr kumimoji="1" lang="zh-CN" altLang="en-US" smtClean="0"/>
              <a:t>2023/9/25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90C4CD-EBFE-B246-BDCB-9E872A337A4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5517223" y="3236796"/>
            <a:ext cx="17652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谷树忠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517223" y="4106341"/>
            <a:ext cx="45300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国务院发展研究中心资源与环境政策研究所三级职员、研究员、博士生导师。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5197" y="2527287"/>
            <a:ext cx="1654259" cy="21269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90660" y="221249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水价值的系统发现和全面实现</a:t>
            </a:r>
            <a:endParaRPr lang="en-US" altLang="zh-CN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324546" y="4260821"/>
            <a:ext cx="56381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谷树忠</a:t>
            </a:r>
            <a:endParaRPr lang="en-US" altLang="zh-CN" sz="4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661361" y="1176203"/>
            <a:ext cx="101953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水价值的系统发现和全面实现</a:t>
            </a:r>
            <a:endParaRPr lang="en-US" altLang="zh-CN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976453" y="2708769"/>
            <a:ext cx="7373030" cy="2898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kumimoji="1" lang="zh-CN" altLang="en-US" sz="32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水价值的多元性、差异性与可变性</a:t>
            </a:r>
            <a:endParaRPr kumimoji="1" lang="en-US" altLang="zh-CN" sz="32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kumimoji="1" lang="zh-CN" altLang="en-US" sz="32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系统安全视角下水价值的系统发现</a:t>
            </a:r>
            <a:endParaRPr kumimoji="1" lang="en-US" altLang="zh-CN" sz="32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60363" indent="-360363" algn="just">
              <a:lnSpc>
                <a:spcPct val="200000"/>
              </a:lnSpc>
              <a:buFont typeface="Wingdings" panose="05000000000000000000" pitchFamily="2" charset="2"/>
              <a:buChar char="n"/>
              <a:tabLst>
                <a:tab pos="174625" algn="l"/>
              </a:tabLst>
            </a:pPr>
            <a:r>
              <a:rPr kumimoji="1" lang="zh-CN" altLang="en-US" sz="32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中国特色现代化进程中的水价值实现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71764" y="2876764"/>
            <a:ext cx="10515600" cy="889304"/>
          </a:xfrm>
        </p:spPr>
        <p:txBody>
          <a:bodyPr/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一、水价值的多元性、差异性与可变性</a:t>
            </a:r>
            <a:endParaRPr kumimoji="1" lang="zh-CN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295917"/>
            <a:ext cx="10515600" cy="714643"/>
          </a:xfrm>
        </p:spPr>
        <p:txBody>
          <a:bodyPr>
            <a:norm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（一）对于水价值的基本理解</a:t>
            </a:r>
            <a:endParaRPr lang="zh-CN" altLang="en-US" sz="36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2164672"/>
            <a:ext cx="10515600" cy="4351338"/>
          </a:xfrm>
        </p:spPr>
        <p:txBody>
          <a:bodyPr/>
          <a:lstStyle/>
          <a:p>
            <a:pPr marL="447675" indent="-447675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dirty="0"/>
              <a:t>此处的价值，实际为功能、用途、功用，或为使用价值。不是经济学中严格意义上的价值。</a:t>
            </a:r>
            <a:endParaRPr lang="en-US" altLang="zh-CN" dirty="0"/>
          </a:p>
          <a:p>
            <a:pPr marL="357188" indent="-357188" algn="just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dirty="0"/>
              <a:t>生态兴则文明兴，生态衰则文明衰；河湖兴则生态兴，河湖衰则生态衰。</a:t>
            </a:r>
            <a:endParaRPr lang="en-US" altLang="zh-CN" dirty="0"/>
          </a:p>
          <a:p>
            <a:pPr marL="357188" indent="-357188" algn="just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dirty="0"/>
              <a:t>水是生命之源、生态之基、生产之要、生活之本。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23597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56006" y="930204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（二）水价值的多元性或多样性</a:t>
            </a:r>
            <a:endParaRPr lang="zh-CN" altLang="en-US" sz="36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93160" y="2255767"/>
            <a:ext cx="11301573" cy="3921196"/>
          </a:xfrm>
        </p:spPr>
        <p:txBody>
          <a:bodyPr>
            <a:noAutofit/>
          </a:bodyPr>
          <a:lstStyle/>
          <a:p>
            <a:pPr marL="357188" indent="-357188" algn="just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dirty="0"/>
              <a:t>水价值既是客观的，也是主观的。</a:t>
            </a:r>
            <a:endParaRPr lang="en-US" altLang="zh-CN" dirty="0"/>
          </a:p>
          <a:p>
            <a:pPr marL="357188" indent="-357188" algn="just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dirty="0"/>
              <a:t>客观上，水价值因所处区位、功能定位、水资源供需状况、旱涝灾害发生情势等方面的差异而呈现多样性。</a:t>
            </a:r>
            <a:endParaRPr lang="en-US" altLang="zh-CN" dirty="0"/>
          </a:p>
          <a:p>
            <a:pPr marL="357188" indent="-357188" algn="just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dirty="0"/>
              <a:t>主观上，人们对水价值的认识千差万别，取决于每个人的世界观、专业背景、追求目标、所处环境（水资源条件及社会经济发展状况）。</a:t>
            </a:r>
          </a:p>
        </p:txBody>
      </p:sp>
    </p:spTree>
    <p:extLst>
      <p:ext uri="{BB962C8B-B14F-4D97-AF65-F5344CB8AC3E}">
        <p14:creationId xmlns:p14="http://schemas.microsoft.com/office/powerpoint/2010/main" val="3210862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012397"/>
            <a:ext cx="10515600" cy="1104079"/>
          </a:xfrm>
        </p:spPr>
        <p:txBody>
          <a:bodyPr>
            <a:norm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（三）水价值的空间差异性</a:t>
            </a:r>
            <a:endParaRPr lang="zh-CN" altLang="en-US" sz="36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2116477"/>
            <a:ext cx="10515600" cy="4060486"/>
          </a:xfrm>
        </p:spPr>
        <p:txBody>
          <a:bodyPr>
            <a:normAutofit/>
          </a:bodyPr>
          <a:lstStyle/>
          <a:p>
            <a:pPr marL="357188" lvl="1" indent="-357188" algn="just">
              <a:lnSpc>
                <a:spcPct val="110000"/>
              </a:lnSpc>
              <a:spcBef>
                <a:spcPts val="1000"/>
              </a:spcBef>
              <a:buFont typeface="Wingdings" panose="05000000000000000000" pitchFamily="2" charset="2"/>
              <a:buChar char="n"/>
            </a:pPr>
            <a:r>
              <a:rPr lang="zh-CN" altLang="en-US" sz="2800" b="1" dirty="0"/>
              <a:t>水量的空间差异性：</a:t>
            </a:r>
            <a:r>
              <a:rPr lang="zh-CN" altLang="en-US" sz="2800" dirty="0"/>
              <a:t>地表水、地下水以及非常规水源的多少；水量过大时（洪涝）的“负价值”（及洪水资源化将负价值转化为正价值）。</a:t>
            </a:r>
            <a:endParaRPr lang="en-US" altLang="zh-CN" sz="2800" dirty="0"/>
          </a:p>
          <a:p>
            <a:pPr marL="357188" lvl="1" indent="-357188" algn="just">
              <a:lnSpc>
                <a:spcPct val="110000"/>
              </a:lnSpc>
              <a:spcBef>
                <a:spcPts val="1000"/>
              </a:spcBef>
              <a:buFont typeface="Wingdings" panose="05000000000000000000" pitchFamily="2" charset="2"/>
              <a:buChar char="n"/>
            </a:pPr>
            <a:r>
              <a:rPr lang="zh-CN" altLang="en-US" sz="2800" b="1" dirty="0"/>
              <a:t>水质的空间差异性：</a:t>
            </a:r>
            <a:r>
              <a:rPr lang="zh-CN" altLang="en-US" sz="2800" dirty="0"/>
              <a:t>水质的差异性；劣质水的负价值及其逆转。</a:t>
            </a:r>
            <a:endParaRPr lang="en-US" altLang="zh-CN" sz="2800" dirty="0"/>
          </a:p>
          <a:p>
            <a:pPr marL="357188" lvl="1" indent="-357188" algn="just">
              <a:lnSpc>
                <a:spcPct val="110000"/>
              </a:lnSpc>
              <a:spcBef>
                <a:spcPts val="1000"/>
              </a:spcBef>
              <a:buFont typeface="Wingdings" panose="05000000000000000000" pitchFamily="2" charset="2"/>
              <a:buChar char="n"/>
            </a:pPr>
            <a:r>
              <a:rPr lang="zh-CN" altLang="en-US" sz="2800" b="1" dirty="0"/>
              <a:t>需水的空间差异性：</a:t>
            </a:r>
            <a:r>
              <a:rPr lang="zh-CN" altLang="en-US" sz="2800" dirty="0"/>
              <a:t>社会经济发展水平的地区差异性、城乡差异性。</a:t>
            </a:r>
            <a:endParaRPr lang="en-US" altLang="zh-CN" sz="2800" dirty="0"/>
          </a:p>
          <a:p>
            <a:pPr marL="357188" lvl="1" indent="-357188" algn="just">
              <a:lnSpc>
                <a:spcPct val="110000"/>
              </a:lnSpc>
              <a:spcBef>
                <a:spcPts val="1000"/>
              </a:spcBef>
              <a:buFont typeface="Wingdings" panose="05000000000000000000" pitchFamily="2" charset="2"/>
              <a:buChar char="n"/>
            </a:pPr>
            <a:r>
              <a:rPr lang="zh-CN" altLang="en-US" sz="2800" b="1" dirty="0"/>
              <a:t>空间配置与价值提升：</a:t>
            </a:r>
            <a:r>
              <a:rPr lang="zh-CN" altLang="en-US" sz="2800" dirty="0"/>
              <a:t>空间配置工程对水价值的挖掘功能。</a:t>
            </a:r>
            <a:endParaRPr lang="en-US" altLang="zh-CN" sz="2800" dirty="0"/>
          </a:p>
        </p:txBody>
      </p:sp>
    </p:spTree>
    <p:extLst>
      <p:ext uri="{BB962C8B-B14F-4D97-AF65-F5344CB8AC3E}">
        <p14:creationId xmlns:p14="http://schemas.microsoft.com/office/powerpoint/2010/main" val="3918717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889107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（四）水价值的时间差异性</a:t>
            </a:r>
            <a:endParaRPr lang="zh-CN" altLang="en-US" sz="36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2214669"/>
            <a:ext cx="10515600" cy="3962293"/>
          </a:xfrm>
        </p:spPr>
        <p:txBody>
          <a:bodyPr>
            <a:noAutofit/>
          </a:bodyPr>
          <a:lstStyle/>
          <a:p>
            <a:pPr marL="357188" lvl="1" indent="-357188" algn="just">
              <a:lnSpc>
                <a:spcPts val="3800"/>
              </a:lnSpc>
              <a:spcBef>
                <a:spcPts val="1000"/>
              </a:spcBef>
              <a:buFont typeface="Wingdings" panose="05000000000000000000" pitchFamily="2" charset="2"/>
              <a:buChar char="n"/>
            </a:pPr>
            <a:r>
              <a:rPr lang="zh-CN" altLang="en-US" sz="2800" b="1" dirty="0"/>
              <a:t>气候大周期与小周期</a:t>
            </a:r>
            <a:endParaRPr lang="en-US" altLang="zh-CN" sz="2800" b="1" dirty="0"/>
          </a:p>
          <a:p>
            <a:pPr marL="357188" lvl="1" indent="-357188" algn="just">
              <a:lnSpc>
                <a:spcPts val="3800"/>
              </a:lnSpc>
              <a:spcBef>
                <a:spcPts val="1000"/>
              </a:spcBef>
              <a:buFont typeface="Wingdings" panose="05000000000000000000" pitchFamily="2" charset="2"/>
              <a:buChar char="n"/>
            </a:pPr>
            <a:r>
              <a:rPr lang="zh-CN" altLang="en-US" sz="2800" b="1" dirty="0"/>
              <a:t>丰水年、枯水年、平水年</a:t>
            </a:r>
            <a:endParaRPr lang="en-US" altLang="zh-CN" sz="2800" b="1" dirty="0"/>
          </a:p>
          <a:p>
            <a:pPr marL="357188" lvl="1" indent="-357188" algn="just">
              <a:lnSpc>
                <a:spcPts val="3800"/>
              </a:lnSpc>
              <a:spcBef>
                <a:spcPts val="1000"/>
              </a:spcBef>
              <a:buFont typeface="Wingdings" panose="05000000000000000000" pitchFamily="2" charset="2"/>
              <a:buChar char="n"/>
            </a:pPr>
            <a:r>
              <a:rPr lang="zh-CN" altLang="en-US" sz="2800" b="1" dirty="0"/>
              <a:t>年内的季节性：</a:t>
            </a:r>
            <a:r>
              <a:rPr lang="zh-CN" altLang="en-US" sz="2800" dirty="0"/>
              <a:t>关键（农用）季节的水价值</a:t>
            </a:r>
            <a:endParaRPr lang="en-US" altLang="zh-CN" sz="2800" dirty="0"/>
          </a:p>
          <a:p>
            <a:pPr marL="357188" lvl="1" indent="-357188" algn="just">
              <a:lnSpc>
                <a:spcPts val="3800"/>
              </a:lnSpc>
              <a:spcBef>
                <a:spcPts val="1000"/>
              </a:spcBef>
              <a:buFont typeface="Wingdings" panose="05000000000000000000" pitchFamily="2" charset="2"/>
              <a:buChar char="n"/>
            </a:pPr>
            <a:r>
              <a:rPr lang="zh-CN" altLang="en-US" sz="2800" b="1" dirty="0"/>
              <a:t>用水高峰与低谷</a:t>
            </a:r>
            <a:endParaRPr lang="en-US" altLang="zh-CN" sz="2800" b="1" dirty="0"/>
          </a:p>
          <a:p>
            <a:pPr marL="357188" lvl="1" indent="-357188" algn="just">
              <a:lnSpc>
                <a:spcPts val="3800"/>
              </a:lnSpc>
              <a:spcBef>
                <a:spcPts val="1000"/>
              </a:spcBef>
              <a:buFont typeface="Wingdings" panose="05000000000000000000" pitchFamily="2" charset="2"/>
              <a:buChar char="n"/>
            </a:pPr>
            <a:r>
              <a:rPr lang="zh-CN" altLang="en-US" sz="2800" b="1" dirty="0"/>
              <a:t>蓄水工程及其对水价值的提升作用：</a:t>
            </a:r>
            <a:r>
              <a:rPr lang="zh-CN" altLang="en-US" sz="2800" dirty="0"/>
              <a:t>拉平时间差，从而调节水价值的时间变异性</a:t>
            </a:r>
          </a:p>
        </p:txBody>
      </p:sp>
    </p:spTree>
    <p:extLst>
      <p:ext uri="{BB962C8B-B14F-4D97-AF65-F5344CB8AC3E}">
        <p14:creationId xmlns:p14="http://schemas.microsoft.com/office/powerpoint/2010/main" val="39631201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858285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（五）水价值的可测性与可控性</a:t>
            </a:r>
            <a:endParaRPr lang="zh-CN" altLang="en-US" sz="36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2085653"/>
            <a:ext cx="10515600" cy="4091309"/>
          </a:xfrm>
        </p:spPr>
        <p:txBody>
          <a:bodyPr>
            <a:noAutofit/>
          </a:bodyPr>
          <a:lstStyle/>
          <a:p>
            <a:pPr marL="357188" lvl="1" indent="-357188" algn="just">
              <a:lnSpc>
                <a:spcPct val="100000"/>
              </a:lnSpc>
              <a:spcBef>
                <a:spcPts val="1000"/>
              </a:spcBef>
              <a:buFont typeface="Wingdings" panose="05000000000000000000" pitchFamily="2" charset="2"/>
              <a:buChar char="n"/>
            </a:pPr>
            <a:r>
              <a:rPr lang="zh-CN" altLang="en-US" sz="2800" b="1" dirty="0"/>
              <a:t>水价值的可测性与不可测性</a:t>
            </a:r>
            <a:endParaRPr lang="en-US" altLang="zh-CN" sz="2800" b="1" dirty="0"/>
          </a:p>
          <a:p>
            <a:pPr lvl="1" indent="-323850">
              <a:lnSpc>
                <a:spcPct val="100000"/>
              </a:lnSpc>
              <a:spcBef>
                <a:spcPts val="1000"/>
              </a:spcBef>
              <a:buFont typeface="Wingdings" panose="05000000000000000000" pitchFamily="2" charset="2"/>
              <a:buChar char="p"/>
            </a:pPr>
            <a:r>
              <a:rPr lang="zh-CN" altLang="en-US" sz="2800" dirty="0"/>
              <a:t>降水的可测与不可测</a:t>
            </a:r>
            <a:endParaRPr lang="en-US" altLang="zh-CN" sz="2800" dirty="0"/>
          </a:p>
          <a:p>
            <a:pPr lvl="1" indent="-323850">
              <a:lnSpc>
                <a:spcPct val="100000"/>
              </a:lnSpc>
              <a:spcBef>
                <a:spcPts val="1000"/>
              </a:spcBef>
              <a:buFont typeface="Wingdings" panose="05000000000000000000" pitchFamily="2" charset="2"/>
              <a:buChar char="p"/>
            </a:pPr>
            <a:r>
              <a:rPr lang="zh-CN" altLang="en-US" sz="2800" dirty="0"/>
              <a:t>供水的安全性与风险</a:t>
            </a:r>
            <a:endParaRPr lang="en-US" altLang="zh-CN" sz="2800" dirty="0"/>
          </a:p>
          <a:p>
            <a:pPr marL="357188" lvl="1" indent="-357188" algn="just">
              <a:lnSpc>
                <a:spcPct val="100000"/>
              </a:lnSpc>
              <a:spcBef>
                <a:spcPts val="1000"/>
              </a:spcBef>
              <a:buFont typeface="Wingdings" panose="05000000000000000000" pitchFamily="2" charset="2"/>
              <a:buChar char="n"/>
            </a:pPr>
            <a:r>
              <a:rPr lang="zh-CN" altLang="en-US" sz="2800" b="1" dirty="0"/>
              <a:t>水价值的可控性与不可控性</a:t>
            </a:r>
            <a:endParaRPr lang="en-US" altLang="zh-CN" sz="2800" b="1" dirty="0"/>
          </a:p>
          <a:p>
            <a:pPr lvl="1" indent="-323850">
              <a:lnSpc>
                <a:spcPct val="100000"/>
              </a:lnSpc>
              <a:spcBef>
                <a:spcPts val="1000"/>
              </a:spcBef>
              <a:buFont typeface="Wingdings" panose="05000000000000000000" pitchFamily="2" charset="2"/>
              <a:buChar char="p"/>
            </a:pPr>
            <a:r>
              <a:rPr lang="zh-CN" altLang="en-US" sz="2800" dirty="0"/>
              <a:t>供水侧工程：蓄、引、供等工程</a:t>
            </a:r>
            <a:endParaRPr lang="en-US" altLang="zh-CN" sz="2800" dirty="0"/>
          </a:p>
          <a:p>
            <a:pPr lvl="1" indent="-323850">
              <a:lnSpc>
                <a:spcPct val="100000"/>
              </a:lnSpc>
              <a:spcBef>
                <a:spcPts val="1000"/>
              </a:spcBef>
              <a:buFont typeface="Wingdings" panose="05000000000000000000" pitchFamily="2" charset="2"/>
              <a:buChar char="p"/>
            </a:pPr>
            <a:r>
              <a:rPr lang="zh-CN" altLang="en-US" sz="2800" dirty="0"/>
              <a:t>需水侧管理：计划用水（用水定额管理），合同用水管理</a:t>
            </a:r>
            <a:endParaRPr lang="en-US" altLang="zh-CN" sz="2800" dirty="0"/>
          </a:p>
          <a:p>
            <a:pPr lvl="1" indent="-323850">
              <a:lnSpc>
                <a:spcPct val="100000"/>
              </a:lnSpc>
              <a:spcBef>
                <a:spcPts val="1000"/>
              </a:spcBef>
              <a:buFont typeface="Wingdings" panose="05000000000000000000" pitchFamily="2" charset="2"/>
              <a:buChar char="p"/>
            </a:pPr>
            <a:r>
              <a:rPr lang="zh-CN" altLang="en-US" sz="2800" dirty="0"/>
              <a:t>水价值管理：各类价值间的平衡；价值水平的管</a:t>
            </a:r>
            <a:r>
              <a:rPr lang="zh-CN" altLang="en-US" sz="2800"/>
              <a:t>控。</a:t>
            </a:r>
            <a:endParaRPr lang="en-US" altLang="zh-CN" sz="2800" dirty="0"/>
          </a:p>
        </p:txBody>
      </p:sp>
    </p:spTree>
    <p:extLst>
      <p:ext uri="{BB962C8B-B14F-4D97-AF65-F5344CB8AC3E}">
        <p14:creationId xmlns:p14="http://schemas.microsoft.com/office/powerpoint/2010/main" val="2541884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776091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（六）水价值的主要表现形式</a:t>
            </a:r>
            <a:endParaRPr lang="zh-CN" altLang="en-US" sz="36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57188" indent="-357188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zh-CN" b="1" dirty="0"/>
              <a:t>水的经济价值</a:t>
            </a:r>
          </a:p>
          <a:p>
            <a:pPr lvl="1" indent="-32385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zh-CN" altLang="zh-CN" sz="2800" dirty="0"/>
              <a:t>水作为生产要素的经济价值</a:t>
            </a:r>
          </a:p>
          <a:p>
            <a:pPr lvl="1" indent="-32385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zh-CN" altLang="zh-CN" sz="2800" dirty="0"/>
              <a:t>水作为生产对象的经济价值</a:t>
            </a:r>
            <a:endParaRPr lang="en-US" altLang="zh-CN" sz="2800" dirty="0"/>
          </a:p>
          <a:p>
            <a:pPr lvl="1" indent="-32385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zh-CN" altLang="zh-CN" sz="2800" dirty="0"/>
              <a:t>水作为载体的经济价值</a:t>
            </a:r>
          </a:p>
        </p:txBody>
      </p:sp>
    </p:spTree>
    <p:extLst>
      <p:ext uri="{BB962C8B-B14F-4D97-AF65-F5344CB8AC3E}">
        <p14:creationId xmlns:p14="http://schemas.microsoft.com/office/powerpoint/2010/main" val="32010481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802420" cy="4351338"/>
          </a:xfrm>
        </p:spPr>
        <p:txBody>
          <a:bodyPr>
            <a:normAutofit fontScale="92500"/>
          </a:bodyPr>
          <a:lstStyle/>
          <a:p>
            <a:pPr marL="357188" indent="-357188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sz="3200" b="1" dirty="0"/>
              <a:t>水的生态价值</a:t>
            </a:r>
            <a:endParaRPr lang="en-US" altLang="zh-CN" sz="3200" b="1" dirty="0"/>
          </a:p>
          <a:p>
            <a:pPr lvl="1" indent="-32385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zh-CN" altLang="en-US" sz="3200" dirty="0"/>
              <a:t>水量：丰枯交替对生态系统韧性的检验与促进</a:t>
            </a:r>
            <a:endParaRPr lang="en-US" altLang="zh-CN" sz="3200" dirty="0"/>
          </a:p>
          <a:p>
            <a:pPr lvl="1" indent="-32385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zh-CN" altLang="en-US" sz="3200" dirty="0"/>
              <a:t>水质：优水优价、污水付费</a:t>
            </a:r>
            <a:endParaRPr lang="en-US" altLang="zh-CN" sz="3200" dirty="0"/>
          </a:p>
          <a:p>
            <a:pPr lvl="1" indent="-32385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zh-CN" altLang="zh-CN" sz="3200" dirty="0"/>
              <a:t>水域</a:t>
            </a:r>
            <a:r>
              <a:rPr lang="zh-CN" altLang="en-US" sz="3200" dirty="0"/>
              <a:t>：</a:t>
            </a:r>
            <a:r>
              <a:rPr lang="zh-CN" altLang="zh-CN" sz="3200" dirty="0"/>
              <a:t>栖息地、</a:t>
            </a:r>
            <a:r>
              <a:rPr lang="zh-CN" altLang="en-US" sz="3200" dirty="0"/>
              <a:t>生态平衡</a:t>
            </a:r>
            <a:r>
              <a:rPr lang="zh-CN" altLang="zh-CN" sz="3200" dirty="0"/>
              <a:t>、</a:t>
            </a:r>
            <a:r>
              <a:rPr lang="zh-CN" altLang="en-US" sz="3200" dirty="0"/>
              <a:t>水质</a:t>
            </a:r>
            <a:r>
              <a:rPr lang="zh-CN" altLang="zh-CN" sz="3200" dirty="0"/>
              <a:t>净化、</a:t>
            </a:r>
            <a:r>
              <a:rPr lang="zh-CN" altLang="en-US" sz="3200" dirty="0"/>
              <a:t>物质输送</a:t>
            </a:r>
            <a:r>
              <a:rPr lang="zh-CN" altLang="zh-CN" sz="3200" dirty="0"/>
              <a:t>、</a:t>
            </a:r>
            <a:r>
              <a:rPr lang="zh-CN" altLang="en-US" sz="3200" dirty="0"/>
              <a:t>水源涵养</a:t>
            </a:r>
            <a:endParaRPr lang="en-US" altLang="zh-CN" sz="3200" dirty="0"/>
          </a:p>
          <a:p>
            <a:pPr lvl="1" indent="-32385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zh-CN" altLang="en-US" sz="3200" dirty="0"/>
              <a:t>水</a:t>
            </a:r>
            <a:r>
              <a:rPr lang="zh-CN" altLang="zh-CN" sz="3200" dirty="0"/>
              <a:t>流</a:t>
            </a:r>
            <a:r>
              <a:rPr lang="zh-CN" altLang="en-US" sz="3200" dirty="0"/>
              <a:t>：水文过程、生物过程、水文地质过程</a:t>
            </a:r>
            <a:endParaRPr lang="en-US" altLang="zh-CN" sz="3200" dirty="0"/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838200" y="776091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（六）水价值的主要表现形式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0140457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2095927"/>
            <a:ext cx="10515600" cy="4081035"/>
          </a:xfrm>
        </p:spPr>
        <p:txBody>
          <a:bodyPr>
            <a:normAutofit lnSpcReduction="10000"/>
          </a:bodyPr>
          <a:lstStyle/>
          <a:p>
            <a:pPr marL="357188" indent="-357188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b="1" dirty="0"/>
              <a:t>水的文化社会价值</a:t>
            </a:r>
            <a:endParaRPr lang="en-US" altLang="zh-CN" b="1" dirty="0"/>
          </a:p>
          <a:p>
            <a:pPr lvl="1" indent="-32385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zh-CN" altLang="zh-CN" sz="2800" dirty="0"/>
              <a:t>历史价值</a:t>
            </a:r>
            <a:r>
              <a:rPr lang="zh-CN" altLang="en-US" sz="2800" dirty="0"/>
              <a:t>：</a:t>
            </a:r>
            <a:r>
              <a:rPr lang="zh-CN" altLang="zh-CN" sz="2800" dirty="0"/>
              <a:t>记录历史</a:t>
            </a:r>
            <a:r>
              <a:rPr lang="zh-CN" altLang="en-US" sz="2800" dirty="0"/>
              <a:t>事件；</a:t>
            </a:r>
            <a:r>
              <a:rPr lang="zh-CN" altLang="zh-CN" sz="2800" dirty="0"/>
              <a:t>表征发展</a:t>
            </a:r>
            <a:r>
              <a:rPr lang="zh-CN" altLang="en-US" sz="2800" dirty="0"/>
              <a:t>水平；</a:t>
            </a:r>
            <a:r>
              <a:rPr lang="zh-CN" altLang="zh-CN" sz="2800" dirty="0"/>
              <a:t>传承文化</a:t>
            </a:r>
            <a:r>
              <a:rPr lang="zh-CN" altLang="en-US" sz="2800" dirty="0"/>
              <a:t>观念；探寻</a:t>
            </a:r>
            <a:r>
              <a:rPr lang="zh-CN" altLang="zh-CN" sz="2800" dirty="0"/>
              <a:t>思想</a:t>
            </a:r>
            <a:r>
              <a:rPr lang="zh-CN" altLang="en-US" sz="2800" dirty="0"/>
              <a:t>源流</a:t>
            </a:r>
            <a:endParaRPr lang="zh-CN" altLang="zh-CN" sz="2800" dirty="0"/>
          </a:p>
          <a:p>
            <a:pPr lvl="1" indent="-32385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zh-CN" altLang="zh-CN" sz="2800" dirty="0"/>
              <a:t>艺术价值</a:t>
            </a:r>
            <a:r>
              <a:rPr lang="zh-CN" altLang="en-US" sz="2800" dirty="0"/>
              <a:t>：与水有关的节日、歌舞、绘画等</a:t>
            </a:r>
            <a:endParaRPr lang="zh-CN" altLang="zh-CN" sz="2800" dirty="0"/>
          </a:p>
          <a:p>
            <a:pPr lvl="1" indent="-32385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zh-CN" altLang="zh-CN" sz="2800" dirty="0"/>
              <a:t>精神价值</a:t>
            </a:r>
            <a:r>
              <a:rPr lang="zh-CN" altLang="en-US" sz="2800" dirty="0"/>
              <a:t>：宗教、信仰、寄托</a:t>
            </a:r>
            <a:endParaRPr lang="en-US" altLang="zh-CN" sz="2800" dirty="0"/>
          </a:p>
          <a:p>
            <a:pPr lvl="1" indent="-32385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zh-CN" altLang="en-US" sz="2800" dirty="0"/>
              <a:t>其他价值</a:t>
            </a:r>
            <a:endParaRPr lang="zh-CN" altLang="zh-CN" sz="2800" dirty="0"/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838200" y="776091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（六）水价值的主要表现形式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5687783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86830" y="2440505"/>
            <a:ext cx="10515600" cy="1325563"/>
          </a:xfrm>
        </p:spPr>
        <p:txBody>
          <a:bodyPr/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二、系统安全视角下水价值的系统发现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568551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66281" y="1012397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（一）资源安全视角下的水价值</a:t>
            </a:r>
            <a:endParaRPr lang="zh-CN" altLang="en-US" sz="36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2260315"/>
            <a:ext cx="10515600" cy="3916648"/>
          </a:xfrm>
        </p:spPr>
        <p:txBody>
          <a:bodyPr>
            <a:normAutofit lnSpcReduction="10000"/>
          </a:bodyPr>
          <a:lstStyle/>
          <a:p>
            <a:pPr marL="357188" indent="-357188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b="1" dirty="0"/>
              <a:t>水资源安全是国家及地区资源安全的重要组成部分。</a:t>
            </a:r>
            <a:endParaRPr lang="en-US" altLang="zh-CN" b="1" dirty="0"/>
          </a:p>
          <a:p>
            <a:pPr marL="357188" indent="-357188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b="1" dirty="0"/>
              <a:t>水的最为重要、最基本的价值，就在于保障国家及地区的水资源安全，并在保障国家及地区水资源安全中实现水的价值。</a:t>
            </a:r>
            <a:endParaRPr lang="en-US" altLang="zh-CN" b="1" dirty="0"/>
          </a:p>
          <a:p>
            <a:pPr marL="357188" indent="-357188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b="1" dirty="0"/>
              <a:t>在水的各类价值中，水的资源价值是最基本、最重要的价值</a:t>
            </a:r>
            <a:r>
              <a:rPr lang="en-US" altLang="zh-CN" b="1" dirty="0"/>
              <a:t>——</a:t>
            </a:r>
            <a:r>
              <a:rPr lang="zh-CN" altLang="en-US" b="1" dirty="0"/>
              <a:t>保障国家和地区可以及时、足量、保质、便利地获取所需要的水资源。</a:t>
            </a:r>
            <a:endParaRPr lang="en-US" altLang="zh-CN" b="1" dirty="0"/>
          </a:p>
        </p:txBody>
      </p:sp>
    </p:spTree>
    <p:extLst>
      <p:ext uri="{BB962C8B-B14F-4D97-AF65-F5344CB8AC3E}">
        <p14:creationId xmlns:p14="http://schemas.microsoft.com/office/powerpoint/2010/main" val="13850300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868559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（二）经济安全视角下的水价值</a:t>
            </a:r>
            <a:endParaRPr lang="zh-CN" altLang="en-US" sz="36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2085653"/>
            <a:ext cx="10515600" cy="4091309"/>
          </a:xfrm>
        </p:spPr>
        <p:txBody>
          <a:bodyPr>
            <a:noAutofit/>
          </a:bodyPr>
          <a:lstStyle/>
          <a:p>
            <a:pPr marL="357188" indent="-357188" algn="just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b="1"/>
              <a:t>水是生产之要。</a:t>
            </a:r>
            <a:endParaRPr lang="en-US" altLang="zh-CN" b="1"/>
          </a:p>
          <a:p>
            <a:pPr marL="357188" indent="-357188" algn="just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b="1"/>
              <a:t>水是保障经济安全的关键所在，特别是对水密度（关联度）较大的产业来说尤其重要。</a:t>
            </a:r>
            <a:endParaRPr lang="en-US" altLang="zh-CN" b="1"/>
          </a:p>
          <a:p>
            <a:pPr marL="357188" indent="-357188" algn="just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b="1"/>
              <a:t>在保障产业发展和经济安全的过程中，彰显水的价值、特别是其经济价值</a:t>
            </a:r>
            <a:r>
              <a:rPr lang="en-US" altLang="zh-CN" b="1"/>
              <a:t>——</a:t>
            </a:r>
            <a:r>
              <a:rPr lang="zh-CN" altLang="en-US" b="1"/>
              <a:t>经济发展水平越高，水的经济价值越高。</a:t>
            </a:r>
            <a:endParaRPr lang="en-US" altLang="zh-CN" b="1"/>
          </a:p>
          <a:p>
            <a:pPr marL="357188" indent="-357188" algn="just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b="1"/>
              <a:t>产业结构变迁或调整与水价值高度关联。</a:t>
            </a:r>
            <a:endParaRPr lang="en-US" altLang="zh-CN" b="1"/>
          </a:p>
          <a:p>
            <a:pPr marL="357188" indent="-357188" algn="just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b="1"/>
              <a:t>经济活动的水足迹分析是必要的。</a:t>
            </a:r>
            <a:endParaRPr lang="en-US" altLang="zh-CN" b="1"/>
          </a:p>
          <a:p>
            <a:pPr marL="357188" indent="-357188" algn="just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b="1"/>
              <a:t>水的经济价值既体现在经济增长上，也体现在水价上。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427855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848011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（三）生态安全视角下的水价值</a:t>
            </a:r>
            <a:endParaRPr lang="zh-CN" altLang="en-US" sz="36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972637"/>
            <a:ext cx="10515600" cy="4204325"/>
          </a:xfrm>
        </p:spPr>
        <p:txBody>
          <a:bodyPr/>
          <a:lstStyle/>
          <a:p>
            <a:pPr marL="357188" indent="-357188" algn="just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b="1" dirty="0"/>
              <a:t>水是生态之基。水生态是自然生态系统的重要组成部分。水要贡献于国家和地区生态安全保障。</a:t>
            </a:r>
            <a:endParaRPr lang="en-US" altLang="zh-CN" b="1" dirty="0"/>
          </a:p>
          <a:p>
            <a:pPr marL="357188" indent="-357188" algn="just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b="1" dirty="0"/>
              <a:t>水的生态价值是水价值的重要组成部分，也往往是居“弱势”地位的价值。</a:t>
            </a:r>
            <a:endParaRPr lang="en-US" altLang="zh-CN" b="1" dirty="0"/>
          </a:p>
          <a:p>
            <a:pPr marL="357188" indent="-357188" algn="just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b="1" dirty="0"/>
              <a:t>旨在保障生态安全的水的价值（主要以河湖和湿地生态形式存在），要给予必要的保护。</a:t>
            </a:r>
            <a:endParaRPr lang="en-US" altLang="zh-CN" b="1" dirty="0"/>
          </a:p>
          <a:p>
            <a:pPr marL="357188" indent="-357188" algn="just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b="1" dirty="0"/>
              <a:t>水的生态价值主要体现在生态系统的功能性、可持续性。</a:t>
            </a:r>
            <a:endParaRPr lang="en-US" altLang="zh-CN" b="1" dirty="0"/>
          </a:p>
        </p:txBody>
      </p:sp>
    </p:spTree>
    <p:extLst>
      <p:ext uri="{BB962C8B-B14F-4D97-AF65-F5344CB8AC3E}">
        <p14:creationId xmlns:p14="http://schemas.microsoft.com/office/powerpoint/2010/main" val="21263593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991848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（四）粮食安全视角下的水价值</a:t>
            </a:r>
            <a:endParaRPr lang="zh-CN" altLang="en-US" sz="36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8093" y="2106201"/>
            <a:ext cx="10870915" cy="4070761"/>
          </a:xfrm>
        </p:spPr>
        <p:txBody>
          <a:bodyPr/>
          <a:lstStyle/>
          <a:p>
            <a:pPr marL="357188" indent="-357188" algn="just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b="1" dirty="0"/>
              <a:t>中国人的饭碗任何时候都要牢牢端在自己手中。</a:t>
            </a:r>
            <a:endParaRPr lang="en-US" altLang="zh-CN" b="1" dirty="0"/>
          </a:p>
          <a:p>
            <a:pPr marL="357188" indent="-357188" algn="just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b="1" dirty="0"/>
              <a:t>农业八字宪法，水利是农业的命脉。</a:t>
            </a:r>
            <a:endParaRPr lang="en-US" altLang="zh-CN" b="1" dirty="0"/>
          </a:p>
          <a:p>
            <a:pPr marL="357188" indent="-357188" algn="just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b="1" dirty="0"/>
              <a:t>水的重要价值在于保障粮食安全，保障其他农产品的有效供给。</a:t>
            </a:r>
            <a:endParaRPr lang="en-US" altLang="zh-CN" b="1" dirty="0"/>
          </a:p>
          <a:p>
            <a:pPr marL="357188" indent="-357188" algn="just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b="1" dirty="0"/>
              <a:t>水的价值既通过粮食等农产品生产实现，又物化于粮食等农产品之中。</a:t>
            </a:r>
            <a:endParaRPr lang="en-US" altLang="zh-CN" b="1" dirty="0"/>
          </a:p>
          <a:p>
            <a:pPr marL="357188" indent="-357188" algn="just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b="1" dirty="0"/>
              <a:t>目前，基于保障粮食安全的水价值实现，往往是不充分、不全面的。</a:t>
            </a:r>
            <a:endParaRPr lang="en-US" altLang="zh-CN" b="1" dirty="0"/>
          </a:p>
        </p:txBody>
      </p:sp>
    </p:spTree>
    <p:extLst>
      <p:ext uri="{BB962C8B-B14F-4D97-AF65-F5344CB8AC3E}">
        <p14:creationId xmlns:p14="http://schemas.microsoft.com/office/powerpoint/2010/main" val="23033989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889107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（五）能源安全视角下的水价值</a:t>
            </a:r>
            <a:endParaRPr lang="zh-CN" altLang="en-US" sz="36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2065105"/>
            <a:ext cx="10515600" cy="4111857"/>
          </a:xfrm>
        </p:spPr>
        <p:txBody>
          <a:bodyPr/>
          <a:lstStyle/>
          <a:p>
            <a:pPr marL="357188" indent="-357188" algn="just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b="1" dirty="0"/>
              <a:t>能源安全：一个国家或地区可以足量、稳定、清洁、经济地获得所需能源的能力和状态。</a:t>
            </a:r>
            <a:endParaRPr lang="en-US" altLang="zh-CN" b="1" dirty="0"/>
          </a:p>
          <a:p>
            <a:pPr marL="357188" indent="-357188" algn="just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b="1" dirty="0"/>
              <a:t>能源安全保障与水价值实现：既一致又矛盾；总体上能源安全保障于水价值实现有利；能源绿色清洁低碳发展趋势下的水价值及其实现展现新的特点。</a:t>
            </a:r>
            <a:endParaRPr lang="en-US" altLang="zh-CN" b="1" dirty="0"/>
          </a:p>
          <a:p>
            <a:pPr marL="357188" indent="-357188" algn="just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b="1" dirty="0"/>
              <a:t>能源基地的水资源保障与水价值实现：水价值及其实现彰显度较高；黄河几字弯的水能关系。</a:t>
            </a:r>
            <a:endParaRPr lang="en-US" altLang="zh-CN" b="1" dirty="0"/>
          </a:p>
        </p:txBody>
      </p:sp>
    </p:spTree>
    <p:extLst>
      <p:ext uri="{BB962C8B-B14F-4D97-AF65-F5344CB8AC3E}">
        <p14:creationId xmlns:p14="http://schemas.microsoft.com/office/powerpoint/2010/main" val="40857722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02586" y="2502150"/>
            <a:ext cx="10515600" cy="1325563"/>
          </a:xfrm>
        </p:spPr>
        <p:txBody>
          <a:bodyPr/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三、中国特色现代化进程中的水价值实现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003225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961026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（一）加强宣介，识水爱水</a:t>
            </a:r>
            <a:endParaRPr lang="zh-CN" altLang="en-US" sz="36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2188395"/>
            <a:ext cx="10515600" cy="3988567"/>
          </a:xfrm>
        </p:spPr>
        <p:txBody>
          <a:bodyPr/>
          <a:lstStyle/>
          <a:p>
            <a:pPr marL="357188" indent="-357188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b="1" dirty="0"/>
              <a:t>通过水周、水日、各种水活动等，加强水情水势宣传，尤其宣传水是生命之源、生态之基、生产之要、生活之本，宣传水资源短缺、节水必要性紧迫性、节水</a:t>
            </a:r>
            <a:endParaRPr lang="en-US" altLang="zh-CN" b="1" dirty="0"/>
          </a:p>
          <a:p>
            <a:pPr marL="357188" indent="-357188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b="1" dirty="0"/>
              <a:t>增进全社会、每个人知水识水、亲水爱水、保水护水的意识、习惯、技能</a:t>
            </a:r>
            <a:endParaRPr lang="en-US" altLang="zh-CN" b="1" dirty="0"/>
          </a:p>
        </p:txBody>
      </p:sp>
    </p:spTree>
    <p:extLst>
      <p:ext uri="{BB962C8B-B14F-4D97-AF65-F5344CB8AC3E}">
        <p14:creationId xmlns:p14="http://schemas.microsoft.com/office/powerpoint/2010/main" val="32242409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889107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（二）预测预报，趋利避害</a:t>
            </a:r>
            <a:endParaRPr lang="zh-CN" altLang="en-US" sz="36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2095927"/>
            <a:ext cx="10515600" cy="4081035"/>
          </a:xfrm>
        </p:spPr>
        <p:txBody>
          <a:bodyPr>
            <a:normAutofit/>
          </a:bodyPr>
          <a:lstStyle/>
          <a:p>
            <a:pPr marL="357188" indent="-357188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b="1" dirty="0"/>
              <a:t>加强对降水特别是洪涝、干旱等的预测预报，为通过调蓄、排灌等措施调和水供需关系、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趋利避害</a:t>
            </a:r>
            <a:r>
              <a:rPr lang="zh-CN" altLang="en-US" b="1" dirty="0"/>
              <a:t>提供重要支撑。</a:t>
            </a:r>
            <a:endParaRPr lang="en-US" altLang="zh-CN" b="1" dirty="0"/>
          </a:p>
          <a:p>
            <a:pPr marL="357188" indent="-357188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b="1" dirty="0"/>
              <a:t>气象、水文等部门应密切合作，提高降水、洪涝及干旱等预测预报能力与水平。</a:t>
            </a:r>
            <a:endParaRPr lang="en-US" altLang="zh-CN" b="1" dirty="0"/>
          </a:p>
          <a:p>
            <a:pPr marL="357188" indent="-357188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b="1" dirty="0"/>
              <a:t>避免因错误的预测预报而导致错误的决策，进而导致水资源不必要的浪费和价值损失。</a:t>
            </a:r>
          </a:p>
        </p:txBody>
      </p:sp>
    </p:spTree>
    <p:extLst>
      <p:ext uri="{BB962C8B-B14F-4D97-AF65-F5344CB8AC3E}">
        <p14:creationId xmlns:p14="http://schemas.microsoft.com/office/powerpoint/2010/main" val="12795066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940478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（三）明晰产权，促进交易</a:t>
            </a:r>
            <a:endParaRPr lang="zh-CN" altLang="en-US" sz="36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8092" y="2044557"/>
            <a:ext cx="10809270" cy="4132406"/>
          </a:xfrm>
        </p:spPr>
        <p:txBody>
          <a:bodyPr>
            <a:noAutofit/>
          </a:bodyPr>
          <a:lstStyle/>
          <a:p>
            <a:pPr marL="357188" indent="-357188" algn="just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b="1" dirty="0"/>
              <a:t>加强水权确权登记，消除产权不明晰的水体。进而消除“公水悲剧”。</a:t>
            </a:r>
            <a:endParaRPr lang="en-US" altLang="zh-CN" b="1" dirty="0"/>
          </a:p>
          <a:p>
            <a:pPr marL="357188" indent="-357188" algn="just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zh-CN" b="1" dirty="0"/>
              <a:t>公水悲剧，是指源于水的公共属性，直接由水权归属不清、水价机制缺陷引致水资源浪费、水环境污染、水生态破坏、水空间萎缩等不良后果，进而动摇流域区域高质量发展之水资源环境基础的不良现象。</a:t>
            </a:r>
            <a:endParaRPr lang="en-US" altLang="zh-CN" b="1" dirty="0"/>
          </a:p>
          <a:p>
            <a:pPr marL="357188" indent="-357188" algn="just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zh-CN" b="1" dirty="0"/>
              <a:t>我国公水悲剧的四个表现</a:t>
            </a:r>
            <a:r>
              <a:rPr lang="zh-CN" altLang="en-US" b="1" dirty="0"/>
              <a:t>：</a:t>
            </a:r>
            <a:r>
              <a:rPr lang="zh-CN" altLang="zh-CN" b="1" dirty="0"/>
              <a:t>水资源过度取用，水利用低效、水浪费严重</a:t>
            </a:r>
            <a:r>
              <a:rPr lang="zh-CN" altLang="en-US" b="1" dirty="0"/>
              <a:t>；</a:t>
            </a:r>
            <a:r>
              <a:rPr lang="zh-CN" altLang="zh-CN" b="1" dirty="0"/>
              <a:t>水环境超负荷，水环境污染严重</a:t>
            </a:r>
            <a:r>
              <a:rPr lang="zh-CN" altLang="en-US" b="1" dirty="0"/>
              <a:t>；</a:t>
            </a:r>
            <a:r>
              <a:rPr lang="zh-CN" altLang="zh-CN" b="1" dirty="0"/>
              <a:t>生态水被挤占，水生态退化</a:t>
            </a:r>
            <a:r>
              <a:rPr lang="zh-CN" altLang="en-US" b="1" dirty="0"/>
              <a:t>；</a:t>
            </a:r>
            <a:r>
              <a:rPr lang="zh-CN" altLang="zh-CN" b="1" dirty="0"/>
              <a:t>水空间被挤占，河湖面积萎缩。</a:t>
            </a:r>
            <a:endParaRPr lang="en-US" altLang="zh-CN" b="1" dirty="0"/>
          </a:p>
          <a:p>
            <a:pPr marL="357188" indent="-357188" algn="just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b="1" dirty="0"/>
              <a:t>在明晰产权的基础上，鼓励和支持水权交易。</a:t>
            </a:r>
            <a:endParaRPr lang="zh-CN" altLang="zh-CN" b="1" dirty="0"/>
          </a:p>
        </p:txBody>
      </p:sp>
    </p:spTree>
    <p:extLst>
      <p:ext uri="{BB962C8B-B14F-4D97-AF65-F5344CB8AC3E}">
        <p14:creationId xmlns:p14="http://schemas.microsoft.com/office/powerpoint/2010/main" val="42150998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919929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（四）提升能力，优化配置</a:t>
            </a:r>
            <a:endParaRPr lang="zh-CN" altLang="en-US" sz="36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2157573"/>
            <a:ext cx="10515600" cy="4019390"/>
          </a:xfrm>
        </p:spPr>
        <p:txBody>
          <a:bodyPr>
            <a:normAutofit lnSpcReduction="10000"/>
          </a:bodyPr>
          <a:lstStyle/>
          <a:p>
            <a:pPr marL="357188" indent="-357188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b="1" dirty="0"/>
              <a:t>水资源的时空调节能力：有序发展水库、输水渠道；积极有序高效地了发展国家及地区水网。</a:t>
            </a:r>
            <a:endParaRPr lang="en-US" altLang="zh-CN" b="1" dirty="0"/>
          </a:p>
          <a:p>
            <a:pPr marL="357188" indent="-357188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b="1" dirty="0"/>
              <a:t>水质保持和恢复能力：污水处理设施和能力，水土保持设施和能力。</a:t>
            </a:r>
            <a:endParaRPr lang="en-US" altLang="zh-CN" b="1" dirty="0"/>
          </a:p>
          <a:p>
            <a:pPr marL="357188" indent="-357188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b="1" dirty="0"/>
              <a:t>水资源供需组织能力：规划管理，定额管理，配额管理等。</a:t>
            </a:r>
            <a:endParaRPr lang="en-US" altLang="zh-CN" b="1" dirty="0"/>
          </a:p>
          <a:p>
            <a:pPr marL="357188" indent="-357188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b="1" dirty="0"/>
              <a:t>其他能力建设</a:t>
            </a:r>
          </a:p>
        </p:txBody>
      </p:sp>
    </p:spTree>
    <p:extLst>
      <p:ext uri="{BB962C8B-B14F-4D97-AF65-F5344CB8AC3E}">
        <p14:creationId xmlns:p14="http://schemas.microsoft.com/office/powerpoint/2010/main" val="40208441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961027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（五）各得其所，保护弱者</a:t>
            </a:r>
            <a:endParaRPr kumimoji="1" lang="zh-CN" altLang="en-US" sz="36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2208943"/>
            <a:ext cx="10515600" cy="3968019"/>
          </a:xfrm>
        </p:spPr>
        <p:txBody>
          <a:bodyPr/>
          <a:lstStyle/>
          <a:p>
            <a:pPr marL="357188" indent="-357188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b="1" dirty="0"/>
              <a:t>“水往高处流”：受价值规律驱使，水资源往往会向价值较高的用途或用户流动。</a:t>
            </a:r>
            <a:endParaRPr lang="en-US" altLang="zh-CN" b="1" dirty="0"/>
          </a:p>
          <a:p>
            <a:pPr marL="357188" indent="-357188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b="1" dirty="0"/>
              <a:t>质用价相匹配：优质优用优价</a:t>
            </a:r>
            <a:r>
              <a:rPr lang="en-US" altLang="zh-CN" b="1" dirty="0"/>
              <a:t>——</a:t>
            </a:r>
            <a:r>
              <a:rPr lang="zh-CN" altLang="en-US" b="1" dirty="0"/>
              <a:t>促进正向流动。</a:t>
            </a:r>
            <a:endParaRPr lang="en-US" altLang="zh-CN" b="1" dirty="0"/>
          </a:p>
          <a:p>
            <a:pPr marL="357188" indent="-357188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b="1" dirty="0"/>
              <a:t>效率与公平兼具：保护弱势群体（低收入阶层）的最基本需求，保护弱势产业（如农业）的最基本用水需求</a:t>
            </a:r>
            <a:r>
              <a:rPr lang="en-US" altLang="zh-CN" b="1" dirty="0"/>
              <a:t>——</a:t>
            </a:r>
            <a:r>
              <a:rPr lang="zh-CN" altLang="en-US" b="1" dirty="0"/>
              <a:t>逆向调节。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991848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（六）加强监管，各司其职</a:t>
            </a:r>
            <a:endParaRPr kumimoji="1" lang="zh-CN" altLang="en-US" sz="36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2126751"/>
            <a:ext cx="10515600" cy="4050212"/>
          </a:xfrm>
        </p:spPr>
        <p:txBody>
          <a:bodyPr/>
          <a:lstStyle/>
          <a:p>
            <a:pPr marL="357188" indent="-357188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b="1" dirty="0"/>
              <a:t>政府监管：水价监管</a:t>
            </a:r>
            <a:r>
              <a:rPr lang="en-US" altLang="zh-CN" b="1" dirty="0"/>
              <a:t>——</a:t>
            </a:r>
            <a:r>
              <a:rPr lang="zh-CN" altLang="en-US" b="1" dirty="0"/>
              <a:t>供水成本及收益、水价分配及使用；水价水用水质匹配度监管；用水效率监管。。。</a:t>
            </a:r>
            <a:endParaRPr lang="en-US" altLang="zh-CN" b="1" dirty="0"/>
          </a:p>
          <a:p>
            <a:pPr marL="357188" indent="-357188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b="1" dirty="0"/>
              <a:t>社会监督：对水价、水效等方面的监督。。</a:t>
            </a:r>
            <a:endParaRPr lang="en-US" altLang="zh-CN" b="1" dirty="0"/>
          </a:p>
          <a:p>
            <a:pPr marL="357188" indent="-357188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b="1" dirty="0"/>
              <a:t>理性思考：基于提高用水效率（节水）和保护水资源的水价合理调整。。</a:t>
            </a:r>
            <a:endParaRPr kumimoji="1" lang="zh-CN" alt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621" y="2834731"/>
            <a:ext cx="12152851" cy="1323747"/>
          </a:xfrm>
        </p:spPr>
        <p:txBody>
          <a:bodyPr>
            <a:normAutofit/>
          </a:bodyPr>
          <a:lstStyle/>
          <a:p>
            <a:pPr algn="ctr"/>
            <a:r>
              <a:rPr kumimoji="1" lang="zh-CN" altLang="en-US" sz="4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谢谢！</a:t>
            </a:r>
            <a:endParaRPr kumimoji="1" lang="en-US" altLang="zh-CN" sz="4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1663</Words>
  <Application>Microsoft Office PowerPoint</Application>
  <PresentationFormat>宽屏</PresentationFormat>
  <Paragraphs>107</Paragraphs>
  <Slides>26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35" baseType="lpstr">
      <vt:lpstr>等线</vt:lpstr>
      <vt:lpstr>等线 Light</vt:lpstr>
      <vt:lpstr>黑体</vt:lpstr>
      <vt:lpstr>微软雅黑</vt:lpstr>
      <vt:lpstr>Arial</vt:lpstr>
      <vt:lpstr>Calibri</vt:lpstr>
      <vt:lpstr>Wingdings</vt:lpstr>
      <vt:lpstr>Office 主题​​</vt:lpstr>
      <vt:lpstr>1_Office 主题​​</vt:lpstr>
      <vt:lpstr>PowerPoint 演示文稿</vt:lpstr>
      <vt:lpstr>水价值的系统发现和全面实现</vt:lpstr>
      <vt:lpstr>PowerPoint 演示文稿</vt:lpstr>
      <vt:lpstr>一、水价值的多元性、差异性与可变性</vt:lpstr>
      <vt:lpstr>（一）对于水价值的基本理解</vt:lpstr>
      <vt:lpstr>（二）水价值的多元性或多样性</vt:lpstr>
      <vt:lpstr>（三）水价值的空间差异性</vt:lpstr>
      <vt:lpstr>（四）水价值的时间差异性</vt:lpstr>
      <vt:lpstr>（五）水价值的可测性与可控性</vt:lpstr>
      <vt:lpstr>（六）水价值的主要表现形式</vt:lpstr>
      <vt:lpstr>（六）水价值的主要表现形式</vt:lpstr>
      <vt:lpstr>（六）水价值的主要表现形式</vt:lpstr>
      <vt:lpstr>二、系统安全视角下水价值的系统发现</vt:lpstr>
      <vt:lpstr>（一）资源安全视角下的水价值</vt:lpstr>
      <vt:lpstr>（二）经济安全视角下的水价值</vt:lpstr>
      <vt:lpstr>（三）生态安全视角下的水价值</vt:lpstr>
      <vt:lpstr>（四）粮食安全视角下的水价值</vt:lpstr>
      <vt:lpstr>（五）能源安全视角下的水价值</vt:lpstr>
      <vt:lpstr>三、中国特色现代化进程中的水价值实现</vt:lpstr>
      <vt:lpstr>（一）加强宣介，识水爱水</vt:lpstr>
      <vt:lpstr>（二）预测预报，趋利避害</vt:lpstr>
      <vt:lpstr>（三）明晰产权，促进交易</vt:lpstr>
      <vt:lpstr>（四）提升能力，优化配置</vt:lpstr>
      <vt:lpstr>（五）各得其所，保护弱者</vt:lpstr>
      <vt:lpstr>（六）加强监管，各司其职</vt:lpstr>
      <vt:lpstr>谢谢！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13752365375@163.com</dc:creator>
  <cp:lastModifiedBy>冬雪 崔</cp:lastModifiedBy>
  <cp:revision>10</cp:revision>
  <dcterms:created xsi:type="dcterms:W3CDTF">2022-11-04T12:02:31Z</dcterms:created>
  <dcterms:modified xsi:type="dcterms:W3CDTF">2023-09-25T06:45:51Z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5F6B1D1E08814108A968C4BDE3C53C1F</vt:lpwstr>
  </property>
  <property fmtid="{D5CDD505-2E9C-101B-9397-08002B2CF9AE}" pid="3" name="KSOProductBuildVer">
    <vt:lpwstr>2052-0.0.0.0</vt:lpwstr>
  </property>
</Properties>
</file>